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782" r:id="rId4"/>
  </p:sldMasterIdLst>
  <p:notesMasterIdLst>
    <p:notesMasterId r:id="rId35"/>
  </p:notesMasterIdLst>
  <p:sldIdLst>
    <p:sldId id="348" r:id="rId5"/>
    <p:sldId id="389" r:id="rId6"/>
    <p:sldId id="368" r:id="rId7"/>
    <p:sldId id="266" r:id="rId8"/>
    <p:sldId id="369" r:id="rId9"/>
    <p:sldId id="364" r:id="rId10"/>
    <p:sldId id="301" r:id="rId11"/>
    <p:sldId id="355" r:id="rId12"/>
    <p:sldId id="385" r:id="rId13"/>
    <p:sldId id="366" r:id="rId14"/>
    <p:sldId id="329" r:id="rId15"/>
    <p:sldId id="387" r:id="rId16"/>
    <p:sldId id="296" r:id="rId17"/>
    <p:sldId id="381" r:id="rId18"/>
    <p:sldId id="382" r:id="rId19"/>
    <p:sldId id="360" r:id="rId20"/>
    <p:sldId id="410" r:id="rId21"/>
    <p:sldId id="409" r:id="rId22"/>
    <p:sldId id="377" r:id="rId23"/>
    <p:sldId id="379" r:id="rId24"/>
    <p:sldId id="393" r:id="rId25"/>
    <p:sldId id="394" r:id="rId26"/>
    <p:sldId id="390" r:id="rId27"/>
    <p:sldId id="392" r:id="rId28"/>
    <p:sldId id="395" r:id="rId29"/>
    <p:sldId id="396" r:id="rId30"/>
    <p:sldId id="391" r:id="rId31"/>
    <p:sldId id="388" r:id="rId32"/>
    <p:sldId id="386" r:id="rId33"/>
    <p:sldId id="408" r:id="rId34"/>
  </p:sldIdLst>
  <p:sldSz cx="12192000" cy="6858000"/>
  <p:notesSz cx="6858000" cy="9144000"/>
  <p:embeddedFontLst>
    <p:embeddedFont>
      <p:font typeface="Century Gothic" panose="020B0502020202020204" pitchFamily="34" charset="0"/>
      <p:regular r:id="rId36"/>
      <p:bold r:id="rId37"/>
      <p:italic r:id="rId38"/>
      <p:boldItalic r:id="rId39"/>
    </p:embeddedFont>
    <p:embeddedFont>
      <p:font typeface="Georgia" panose="02040502050405020303" pitchFamily="18" charset="0"/>
      <p:regular r:id="rId40"/>
      <p:bold r:id="rId41"/>
      <p:italic r:id="rId42"/>
      <p:boldItalic r:id="rId4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r:id="rId71" roundtripDataSignature="AMtx7mjxf6sQMjR3YkxPd/PG2Zf7L8yd4Q=="/>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hauna O'Brien" initials="SO" lastIdx="65" clrIdx="0">
    <p:extLst>
      <p:ext uri="{19B8F6BF-5375-455C-9EA6-DF929625EA0E}">
        <p15:presenceInfo xmlns:p15="http://schemas.microsoft.com/office/powerpoint/2012/main" userId="S::shauna.obrien@arkonline.org::2cccf8d3-fcb4-4082-ab59-b4bd17c66c6c" providerId="AD"/>
      </p:ext>
    </p:extLst>
  </p:cmAuthor>
  <p:cmAuthor id="2" name="Joanna Scouler" initials="JS" lastIdx="1" clrIdx="1">
    <p:extLst>
      <p:ext uri="{19B8F6BF-5375-455C-9EA6-DF929625EA0E}">
        <p15:presenceInfo xmlns:p15="http://schemas.microsoft.com/office/powerpoint/2012/main" userId="S::joanna.scouler@arkonline.org::da2978bb-3a89-42a2-b6f4-686f2140a0cc" providerId="AD"/>
      </p:ext>
    </p:extLst>
  </p:cmAuthor>
  <p:cmAuthor id="3" name="Kathleen Webb" initials="KW" lastIdx="3" clrIdx="2">
    <p:extLst>
      <p:ext uri="{19B8F6BF-5375-455C-9EA6-DF929625EA0E}">
        <p15:presenceInfo xmlns:p15="http://schemas.microsoft.com/office/powerpoint/2012/main" userId="S::kathleen.webb@arkcurriculumplus.org.uk::cbb8dd05-48af-49e8-b1d0-c6b737c1bd12" providerId="AD"/>
      </p:ext>
    </p:extLst>
  </p:cmAuthor>
  <p:cmAuthor id="4" name="Shauna O'Brien" initials="SO [2]" lastIdx="1" clrIdx="3">
    <p:extLst>
      <p:ext uri="{19B8F6BF-5375-455C-9EA6-DF929625EA0E}">
        <p15:presenceInfo xmlns:p15="http://schemas.microsoft.com/office/powerpoint/2012/main" userId="S::shauna.obrien@arkcurriculumplus.org.uk::2cccf8d3-fcb4-4082-ab59-b4bd17c66c6c" providerId="AD"/>
      </p:ext>
    </p:extLst>
  </p:cmAuthor>
  <p:cmAuthor id="5" name="Emma Taylor" initials="ET" lastIdx="1" clrIdx="4">
    <p:extLst>
      <p:ext uri="{19B8F6BF-5375-455C-9EA6-DF929625EA0E}">
        <p15:presenceInfo xmlns:p15="http://schemas.microsoft.com/office/powerpoint/2012/main" userId="S::e.taylor@kingsolomonacademy.org::78708941-01f8-4eef-b543-9e74222a06ab"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ECF1F9"/>
    <a:srgbClr val="009193"/>
    <a:srgbClr val="0432FF"/>
    <a:srgbClr val="FF9300"/>
    <a:srgbClr val="FFFF00"/>
    <a:srgbClr val="F2F2E3"/>
    <a:srgbClr val="DCD0DD"/>
    <a:srgbClr val="FFFCC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28CCB2A-92B0-1E45-A979-621FCADBBDC7}" v="2" dt="2024-03-14T13:06:34.865"/>
  </p1510:revLst>
</p1510:revInfo>
</file>

<file path=ppt/tableStyles.xml><?xml version="1.0" encoding="utf-8"?>
<a:tblStyleLst xmlns:a="http://schemas.openxmlformats.org/drawingml/2006/main" def="{B1EB6348-2FFE-48DD-B87E-607CE2353A59}">
  <a:tblStyle styleId="{B1EB6348-2FFE-48DD-B87E-607CE2353A59}" styleName="Table_0">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8EBF5"/>
          </a:solidFill>
        </a:fill>
      </a:tcStyle>
    </a:wholeTbl>
    <a:band1H>
      <a:tcTxStyle b="off" i="off"/>
      <a:tcStyle>
        <a:tcBdr/>
        <a:fill>
          <a:solidFill>
            <a:srgbClr val="CDD4EA"/>
          </a:solidFill>
        </a:fill>
      </a:tcStyle>
    </a:band1H>
    <a:band2H>
      <a:tcTxStyle b="off" i="off"/>
      <a:tcStyle>
        <a:tcBdr/>
      </a:tcStyle>
    </a:band2H>
    <a:band1V>
      <a:tcTxStyle b="off" i="off"/>
      <a:tcStyle>
        <a:tcBdr/>
        <a:fill>
          <a:solidFill>
            <a:srgbClr val="CDD4EA"/>
          </a:solidFill>
        </a:fill>
      </a:tcStyle>
    </a:band1V>
    <a:band2V>
      <a:tcTxStyle b="off" i="off"/>
      <a:tcStyle>
        <a:tcBdr/>
      </a:tcStyle>
    </a:band2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b="off" i="off"/>
      <a:tcStyle>
        <a:tcBdr/>
      </a:tcStyle>
    </a:seCell>
    <a:swCell>
      <a:tcTxStyle b="off" i="off"/>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b="off" i="off"/>
      <a:tcStyle>
        <a:tcBdr/>
      </a:tcStyle>
    </a:neCell>
    <a:nwCell>
      <a:tcTxStyle b="off" i="off"/>
      <a:tcStyle>
        <a:tcBdr/>
      </a:tcStyle>
    </a:nwCel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1359"/>
    <p:restoredTop sz="71057" autoAdjust="0"/>
  </p:normalViewPr>
  <p:slideViewPr>
    <p:cSldViewPr snapToGrid="0">
      <p:cViewPr varScale="1">
        <p:scale>
          <a:sx n="71" d="100"/>
          <a:sy n="71" d="100"/>
        </p:scale>
        <p:origin x="1120"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font" Target="fonts/font4.fntdata"/><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font" Target="fonts/font7.fntdata"/><Relationship Id="rId76" Type="http://schemas.openxmlformats.org/officeDocument/2006/relationships/tableStyles" Target="tableStyles.xml"/><Relationship Id="rId7" Type="http://schemas.openxmlformats.org/officeDocument/2006/relationships/slide" Target="slides/slide3.xml"/><Relationship Id="rId71" Type="http://customschemas.google.com/relationships/presentationmetadata" Target="metadata"/><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font" Target="fonts/font2.fntdata"/><Relationship Id="rId40" Type="http://schemas.openxmlformats.org/officeDocument/2006/relationships/font" Target="fonts/font5.fntdata"/><Relationship Id="rId7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font" Target="fonts/font1.fnt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7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notesMaster" Target="notesMasters/notesMaster1.xml"/><Relationship Id="rId43" Type="http://schemas.openxmlformats.org/officeDocument/2006/relationships/font" Target="fonts/font8.fntdata"/><Relationship Id="rId77" Type="http://schemas.microsoft.com/office/2015/10/relationships/revisionInfo" Target="revisionInfo.xml"/><Relationship Id="rId8" Type="http://schemas.openxmlformats.org/officeDocument/2006/relationships/slide" Target="slides/slide4.xml"/><Relationship Id="rId72" Type="http://schemas.openxmlformats.org/officeDocument/2006/relationships/commentAuthors" Target="commentAuthor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font" Target="fonts/font3.fntdata"/><Relationship Id="rId20" Type="http://schemas.openxmlformats.org/officeDocument/2006/relationships/slide" Target="slides/slide16.xml"/><Relationship Id="rId41" Type="http://schemas.openxmlformats.org/officeDocument/2006/relationships/font" Target="fonts/font6.fntdata"/><Relationship Id="rId75"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1</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3056354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lnSpc>
                <a:spcPct val="100000"/>
              </a:lnSpc>
              <a:spcBef>
                <a:spcPts val="0"/>
              </a:spcBef>
              <a:spcAft>
                <a:spcPts val="0"/>
              </a:spcAft>
              <a:buSzPts val="1400"/>
              <a:buNone/>
            </a:pPr>
            <a:endParaRPr lang="en-GB" b="1"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10</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1834662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6" name="Google Shape;156;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GB" b="1" baseline="0" dirty="0"/>
              <a:t>Exposition type: </a:t>
            </a:r>
            <a:r>
              <a:rPr lang="en-GB" b="0" baseline="0" dirty="0"/>
              <a:t>Explanation</a:t>
            </a:r>
          </a:p>
          <a:p>
            <a:pPr marL="0" lvl="0" indent="0" algn="l" rtl="0">
              <a:lnSpc>
                <a:spcPct val="100000"/>
              </a:lnSpc>
              <a:spcBef>
                <a:spcPts val="0"/>
              </a:spcBef>
              <a:spcAft>
                <a:spcPts val="0"/>
              </a:spcAft>
              <a:buSzPts val="1400"/>
              <a:buNone/>
            </a:pPr>
            <a:endParaRPr lang="en-GB" b="0" i="0" dirty="0"/>
          </a:p>
          <a:p>
            <a:pPr marL="0" lvl="0" indent="0" algn="l" rtl="0">
              <a:lnSpc>
                <a:spcPct val="100000"/>
              </a:lnSpc>
              <a:spcBef>
                <a:spcPts val="0"/>
              </a:spcBef>
              <a:spcAft>
                <a:spcPts val="0"/>
              </a:spcAft>
              <a:buSzPts val="1400"/>
              <a:buNone/>
            </a:pPr>
            <a:r>
              <a:rPr lang="en-GB" b="0" i="0" dirty="0"/>
              <a:t>Image source: Pixabay</a:t>
            </a:r>
          </a:p>
          <a:p>
            <a:pPr marL="0" marR="0" lvl="0" indent="0" algn="l" rtl="0">
              <a:lnSpc>
                <a:spcPct val="100000"/>
              </a:lnSpc>
              <a:spcBef>
                <a:spcPts val="0"/>
              </a:spcBef>
              <a:spcAft>
                <a:spcPts val="0"/>
              </a:spcAft>
              <a:buClr>
                <a:schemeClr val="dk1"/>
              </a:buClr>
              <a:buSzPts val="1200"/>
              <a:buFont typeface="Calibri"/>
              <a:buNone/>
            </a:pPr>
            <a:endParaRPr lang="en-GB" b="0" baseline="0" dirty="0"/>
          </a:p>
          <a:p>
            <a:pPr marL="0" marR="0" lvl="0" indent="0" algn="l" rtl="0">
              <a:lnSpc>
                <a:spcPct val="100000"/>
              </a:lnSpc>
              <a:spcBef>
                <a:spcPts val="0"/>
              </a:spcBef>
              <a:spcAft>
                <a:spcPts val="0"/>
              </a:spcAft>
              <a:buClr>
                <a:schemeClr val="dk1"/>
              </a:buClr>
              <a:buSzPts val="1200"/>
              <a:buFont typeface="Calibri"/>
              <a:buNone/>
            </a:pPr>
            <a:endParaRPr lang="en-GB" b="1" dirty="0"/>
          </a:p>
        </p:txBody>
      </p:sp>
      <p:sp>
        <p:nvSpPr>
          <p:cNvPr id="157" name="Google Shape;157;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11</a:t>
            </a:fld>
            <a:endParaRPr/>
          </a:p>
        </p:txBody>
      </p:sp>
    </p:spTree>
    <p:extLst>
      <p:ext uri="{BB962C8B-B14F-4D97-AF65-F5344CB8AC3E}">
        <p14:creationId xmlns:p14="http://schemas.microsoft.com/office/powerpoint/2010/main" val="20180589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0"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12</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3661280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Suggested guidance:</a:t>
            </a:r>
          </a:p>
          <a:p>
            <a:r>
              <a:rPr lang="en-GB" b="0" dirty="0"/>
              <a:t>Talk tasks can be used in a variety of ways to suit the particular needs of the students you are teaching. </a:t>
            </a:r>
            <a:r>
              <a:rPr lang="en-GB" sz="1200" b="0" i="0" u="none" strike="noStrike" cap="none" dirty="0">
                <a:solidFill>
                  <a:schemeClr val="dk1"/>
                </a:solidFill>
                <a:effectLst/>
                <a:latin typeface="Calibri"/>
                <a:ea typeface="Calibri"/>
                <a:cs typeface="Calibri"/>
                <a:sym typeface="Calibri"/>
              </a:rPr>
              <a:t>Through exchanging views with others, students develop their understanding of the science beyond what could be achieved individually. </a:t>
            </a:r>
          </a:p>
          <a:p>
            <a:endParaRPr lang="en-GB" sz="1200" b="0" i="0" u="none" strike="noStrike" cap="none" dirty="0">
              <a:solidFill>
                <a:schemeClr val="dk1"/>
              </a:solidFill>
              <a:effectLst/>
              <a:latin typeface="Calibri"/>
              <a:cs typeface="Calibri"/>
              <a:sym typeface="Calibri"/>
            </a:endParaRPr>
          </a:p>
          <a:p>
            <a:r>
              <a:rPr lang="en-GB" sz="1200" b="0" i="0" u="none" strike="noStrike" cap="none" dirty="0">
                <a:solidFill>
                  <a:schemeClr val="dk1"/>
                </a:solidFill>
                <a:effectLst/>
                <a:latin typeface="Calibri"/>
                <a:cs typeface="Calibri"/>
                <a:sym typeface="Calibri"/>
              </a:rPr>
              <a:t>Science classrooms that successfully integrate talk have the following features:</a:t>
            </a:r>
          </a:p>
          <a:p>
            <a:pPr>
              <a:buAutoNum type="arabicPeriod"/>
            </a:pPr>
            <a:r>
              <a:rPr lang="en-GB" sz="1200" b="0" i="0" u="none" strike="noStrike" cap="none" dirty="0">
                <a:solidFill>
                  <a:schemeClr val="dk1"/>
                </a:solidFill>
                <a:effectLst/>
                <a:latin typeface="Calibri"/>
                <a:ea typeface="Calibri"/>
                <a:cs typeface="Calibri"/>
                <a:sym typeface="Calibri"/>
              </a:rPr>
              <a:t>Science talk is a regular feature of lessons and is woven into classroom activities.</a:t>
            </a:r>
          </a:p>
          <a:p>
            <a:pPr>
              <a:buAutoNum type="arabicPeriod"/>
            </a:pPr>
            <a:r>
              <a:rPr lang="en-GB" sz="1200" b="0" i="0" u="none" strike="noStrike" cap="none" dirty="0">
                <a:solidFill>
                  <a:schemeClr val="dk1"/>
                </a:solidFill>
                <a:effectLst/>
                <a:latin typeface="Calibri"/>
                <a:ea typeface="Calibri"/>
                <a:cs typeface="Calibri"/>
                <a:sym typeface="Calibri"/>
              </a:rPr>
              <a:t>Students are paired or grouped strategically by the teacher to ensure productive interaction. This might take into consideration the students’ proficiency of the English language, how encouraging they might be to peers and their attainment in the topic. It’s a good idea to consider these pairings in the class seating plan.</a:t>
            </a:r>
          </a:p>
          <a:p>
            <a:pPr>
              <a:buAutoNum type="arabicPeriod"/>
            </a:pPr>
            <a:r>
              <a:rPr lang="en-GB" sz="1200" b="0" i="0" u="none" strike="noStrike" cap="none" dirty="0">
                <a:solidFill>
                  <a:schemeClr val="dk1"/>
                </a:solidFill>
                <a:effectLst/>
                <a:latin typeface="Calibri"/>
                <a:ea typeface="Calibri"/>
                <a:cs typeface="Calibri"/>
                <a:sym typeface="Calibri"/>
              </a:rPr>
              <a:t>Students are encouraged and supported to talk, but are not forced to talk.</a:t>
            </a:r>
          </a:p>
          <a:p>
            <a:pPr>
              <a:buAutoNum type="arabicPeriod"/>
            </a:pPr>
            <a:r>
              <a:rPr lang="en-GB" sz="1200" b="0" i="0" u="none" strike="noStrike" cap="none" dirty="0">
                <a:solidFill>
                  <a:schemeClr val="dk1"/>
                </a:solidFill>
                <a:effectLst/>
                <a:latin typeface="Calibri"/>
                <a:ea typeface="Calibri"/>
                <a:cs typeface="Calibri"/>
                <a:sym typeface="Calibri"/>
              </a:rPr>
              <a:t>The teacher should take on the role of a facilitator, engaging with conversations where necessary and encouraging or steering the conversation where needed. </a:t>
            </a:r>
          </a:p>
          <a:p>
            <a:pPr>
              <a:buAutoNum type="arabicPeriod"/>
            </a:pPr>
            <a:r>
              <a:rPr lang="en-GB" sz="1200" b="0" i="0" u="none" strike="noStrike" cap="none" dirty="0">
                <a:solidFill>
                  <a:schemeClr val="dk1"/>
                </a:solidFill>
                <a:effectLst/>
                <a:latin typeface="Calibri"/>
                <a:ea typeface="Calibri"/>
                <a:cs typeface="Calibri"/>
                <a:sym typeface="Calibri"/>
              </a:rPr>
              <a:t>Students are encouraged to use the language they have to express their ideas (e.g., everyday language, imperfect English, native language), but also to incorporate science specific terminology where this is more accurate or has been taught.</a:t>
            </a:r>
          </a:p>
          <a:p>
            <a:r>
              <a:rPr lang="en-GB" sz="1200" b="0" i="0" u="none" strike="noStrike" cap="none" dirty="0">
                <a:solidFill>
                  <a:schemeClr val="dk1"/>
                </a:solidFill>
                <a:effectLst/>
                <a:latin typeface="Calibri"/>
                <a:ea typeface="Calibri"/>
                <a:cs typeface="Calibri"/>
                <a:sym typeface="Calibri"/>
              </a:rPr>
              <a:t>6. Scientifically inaccurate ideas are not dismissed by the partner or teacher; open discussion and further investigation are relied on to help students construct ideas that support them to progress in their scientific understanding. </a:t>
            </a:r>
          </a:p>
          <a:p>
            <a:r>
              <a:rPr lang="en-GB" sz="1200" b="0" i="0" u="none" strike="noStrike" cap="none" dirty="0">
                <a:solidFill>
                  <a:schemeClr val="dk1"/>
                </a:solidFill>
                <a:effectLst/>
                <a:latin typeface="Calibri"/>
                <a:ea typeface="Calibri"/>
                <a:cs typeface="Calibri"/>
                <a:sym typeface="Calibri"/>
              </a:rPr>
              <a:t>7. Guidelines for behaviour during talk tasks are explicit and frequently reviewed. Rules for students might be:</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Listen carefully to your partner</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Take turns talking.</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Speak one at a time, without interrupting.</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Politely agree or disagree and explain why.</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Politely point out if your partner has used a scientific word incorrectly, if they have explained the science incorrectly, or if there is a more accurate way to describe something.</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If confused, ask questions.</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Stay focused on the discussion topic.</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Respond to one another.</a:t>
            </a:r>
            <a:endParaRPr lang="en-GB" dirty="0"/>
          </a:p>
          <a:p>
            <a:endParaRPr lang="en-GB" dirty="0"/>
          </a:p>
          <a:p>
            <a:endParaRPr lang="en-GB"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13</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5265070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baseline="0"/>
              <a:t>Purpose: </a:t>
            </a:r>
            <a:r>
              <a:rPr lang="en-GB" b="0" baseline="0"/>
              <a:t>This is a knowledge drill. The purpose of this is to check that the critical knowledge is secure before pupils move onto independent practice.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a:p>
          <a:p>
            <a:pPr marL="0" marR="0" lvl="0" indent="0" algn="l" defTabSz="914400" rtl="0" eaLnBrk="1" fontAlgn="auto" latinLnBrk="0" hangingPunct="1">
              <a:lnSpc>
                <a:spcPct val="100000"/>
              </a:lnSpc>
              <a:spcBef>
                <a:spcPts val="0"/>
              </a:spcBef>
              <a:spcAft>
                <a:spcPts val="0"/>
              </a:spcAft>
              <a:buClrTx/>
              <a:buSzTx/>
              <a:buFontTx/>
              <a:buNone/>
              <a:tabLst/>
              <a:defRPr/>
            </a:pPr>
            <a:r>
              <a:rPr lang="en-GB" b="1" baseline="0"/>
              <a:t>Suggested guidance:</a:t>
            </a:r>
            <a:r>
              <a:rPr lang="en-GB" b="0" baseline="0"/>
              <a:t> There are a range of ways this could be done depending on time and ability range of the class: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Mini whiteboards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full sentences in exercise books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short answers in exercise books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In the pupil workbook</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pair talk</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cold call</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endParaRPr lang="en-GB" b="1" baseline="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aseline="0"/>
          </a:p>
        </p:txBody>
      </p:sp>
      <p:sp>
        <p:nvSpPr>
          <p:cNvPr id="4" name="Slide Number Placeholder 3"/>
          <p:cNvSpPr>
            <a:spLocks noGrp="1"/>
          </p:cNvSpPr>
          <p:nvPr>
            <p:ph type="sldNum" sz="quarter" idx="10"/>
          </p:nvPr>
        </p:nvSpPr>
        <p:spPr/>
        <p:txBody>
          <a:bodyPr/>
          <a:lstStyle/>
          <a:p>
            <a:fld id="{4B7F327E-D879-4193-B0D7-BEE89950DB5C}" type="slidenum">
              <a:rPr lang="en-GB" smtClean="0"/>
              <a:t>14</a:t>
            </a:fld>
            <a:endParaRPr lang="en-GB"/>
          </a:p>
        </p:txBody>
      </p:sp>
    </p:spTree>
    <p:extLst>
      <p:ext uri="{BB962C8B-B14F-4D97-AF65-F5344CB8AC3E}">
        <p14:creationId xmlns:p14="http://schemas.microsoft.com/office/powerpoint/2010/main" val="27083953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baseline="0"/>
              <a:t>Purpose: </a:t>
            </a:r>
            <a:r>
              <a:rPr lang="en-GB" b="0" baseline="0"/>
              <a:t>This is a knowledge drill. The purpose of this is to check that the critical knowledge is secure before pupils move onto independent practice.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a:p>
          <a:p>
            <a:pPr marL="0" marR="0" lvl="0" indent="0" algn="l" defTabSz="914400" rtl="0" eaLnBrk="1" fontAlgn="auto" latinLnBrk="0" hangingPunct="1">
              <a:lnSpc>
                <a:spcPct val="100000"/>
              </a:lnSpc>
              <a:spcBef>
                <a:spcPts val="0"/>
              </a:spcBef>
              <a:spcAft>
                <a:spcPts val="0"/>
              </a:spcAft>
              <a:buClrTx/>
              <a:buSzTx/>
              <a:buFontTx/>
              <a:buNone/>
              <a:tabLst/>
              <a:defRPr/>
            </a:pPr>
            <a:r>
              <a:rPr lang="en-GB" b="1" baseline="0"/>
              <a:t>Suggested guidance:</a:t>
            </a:r>
            <a:r>
              <a:rPr lang="en-GB" b="0" baseline="0"/>
              <a:t> There are a range of ways this could be done depending on time and ability range of the class: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Mini whiteboards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full sentences in exercise books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short answers in exercise books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In the pupil workbook</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pair talk</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cold call</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endParaRPr lang="en-GB" b="1" baseline="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aseline="0"/>
          </a:p>
        </p:txBody>
      </p:sp>
      <p:sp>
        <p:nvSpPr>
          <p:cNvPr id="4" name="Slide Number Placeholder 3"/>
          <p:cNvSpPr>
            <a:spLocks noGrp="1"/>
          </p:cNvSpPr>
          <p:nvPr>
            <p:ph type="sldNum" sz="quarter" idx="10"/>
          </p:nvPr>
        </p:nvSpPr>
        <p:spPr/>
        <p:txBody>
          <a:bodyPr/>
          <a:lstStyle/>
          <a:p>
            <a:fld id="{4B7F327E-D879-4193-B0D7-BEE89950DB5C}" type="slidenum">
              <a:rPr lang="en-GB" smtClean="0"/>
              <a:t>15</a:t>
            </a:fld>
            <a:endParaRPr lang="en-GB"/>
          </a:p>
        </p:txBody>
      </p:sp>
    </p:spTree>
    <p:extLst>
      <p:ext uri="{BB962C8B-B14F-4D97-AF65-F5344CB8AC3E}">
        <p14:creationId xmlns:p14="http://schemas.microsoft.com/office/powerpoint/2010/main" val="12572516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This slide models the process of answering an </a:t>
            </a:r>
            <a:r>
              <a:rPr lang="en-GB" b="1"/>
              <a:t>explain</a:t>
            </a:r>
            <a:r>
              <a:rPr lang="en-GB"/>
              <a:t> question.</a:t>
            </a:r>
          </a:p>
          <a:p>
            <a:endParaRPr lang="en-GB"/>
          </a:p>
          <a:p>
            <a:r>
              <a:rPr lang="en-GB"/>
              <a:t>Firstly, students are presented with a generic </a:t>
            </a:r>
            <a:r>
              <a:rPr lang="en-GB" b="1"/>
              <a:t>explain</a:t>
            </a:r>
            <a:r>
              <a:rPr lang="en-GB"/>
              <a:t> question, along with a model answer. Students are also given some simple guidance to follow for producing their own describe answer.</a:t>
            </a:r>
          </a:p>
          <a:p>
            <a:endParaRPr lang="en-GB"/>
          </a:p>
          <a:p>
            <a:r>
              <a:rPr lang="en-GB"/>
              <a:t>The generic question and answer should be used by the teacher to remind students of </a:t>
            </a:r>
          </a:p>
          <a:p>
            <a:pPr>
              <a:buFont typeface="Arial" panose="020B0604020202020204" pitchFamily="34" charset="0"/>
              <a:buChar char="•"/>
            </a:pPr>
            <a:r>
              <a:rPr lang="en-GB"/>
              <a:t>the key features of a great answer</a:t>
            </a:r>
          </a:p>
          <a:p>
            <a:pPr>
              <a:buFont typeface="Arial" panose="020B0604020202020204" pitchFamily="34" charset="0"/>
              <a:buChar char="•"/>
            </a:pPr>
            <a:r>
              <a:rPr lang="en-GB"/>
              <a:t>how to structure their answer</a:t>
            </a:r>
          </a:p>
          <a:p>
            <a:pPr>
              <a:buFont typeface="Arial" panose="020B0604020202020204" pitchFamily="34" charset="0"/>
              <a:buChar char="•"/>
            </a:pPr>
            <a:r>
              <a:rPr lang="en-GB"/>
              <a:t>why the model answer is a good example</a:t>
            </a:r>
          </a:p>
          <a:p>
            <a:pPr>
              <a:buFont typeface="Arial" panose="020B0604020202020204" pitchFamily="34" charset="0"/>
              <a:buChar char="•"/>
            </a:pPr>
            <a:endParaRPr lang="en-GB"/>
          </a:p>
          <a:p>
            <a:pPr marL="228600" indent="0">
              <a:buFont typeface="Arial" panose="020B0604020202020204" pitchFamily="34" charset="0"/>
              <a:buNone/>
            </a:pPr>
            <a:r>
              <a:rPr lang="en-GB"/>
              <a:t>Following this, students will be required to apply this process to answer their own explain question, which will appear in place of the generic questions. This explain question will be specific to the topic students are learning about in the lesson. Give students time to write their own answer to this, ensuring that they use the guidance provided. To further scaffold this task for students, it may be appropriate to:</a:t>
            </a:r>
          </a:p>
          <a:p>
            <a:pPr marL="400050" indent="-171450">
              <a:buFont typeface="Arial" panose="020B0604020202020204" pitchFamily="34" charset="0"/>
              <a:buChar char="•"/>
            </a:pPr>
            <a:r>
              <a:rPr lang="en-GB"/>
              <a:t>pair students up to write an answer together</a:t>
            </a:r>
          </a:p>
          <a:p>
            <a:pPr marL="400050" indent="-171450">
              <a:buFont typeface="Arial" panose="020B0604020202020204" pitchFamily="34" charset="0"/>
              <a:buChar char="•"/>
            </a:pPr>
            <a:r>
              <a:rPr lang="en-GB"/>
              <a:t>list for students the key words you would like them to include in the answer</a:t>
            </a:r>
          </a:p>
          <a:p>
            <a:pPr marL="400050" indent="-171450">
              <a:buFont typeface="Arial" panose="020B0604020202020204" pitchFamily="34" charset="0"/>
              <a:buChar char="•"/>
            </a:pPr>
            <a:r>
              <a:rPr lang="en-GB"/>
              <a:t>provide a writing frame or ‘points to include’ for students</a:t>
            </a:r>
          </a:p>
          <a:p>
            <a:pPr marL="228600" indent="0">
              <a:buFont typeface="Arial" panose="020B0604020202020204" pitchFamily="34" charset="0"/>
              <a:buNone/>
            </a:pPr>
            <a:endParaRPr lang="en-GB"/>
          </a:p>
          <a:p>
            <a:pPr marL="228600" indent="0">
              <a:buFont typeface="Arial" panose="020B0604020202020204" pitchFamily="34" charset="0"/>
              <a:buNone/>
            </a:pPr>
            <a:r>
              <a:rPr lang="en-GB"/>
              <a:t>A model answer for this question will appear. Teachers should review the model answer with students by referencing the guidance in the green box. For example ‘we can see item 1 in the guidance is to begin with a scientific statement. Notice in the model answer here we have done just that’. Or ‘item 2 in the guidance here says that we should use a linking statement in the answer. Has this been achieved in the model answer? Where can we see this?’.</a:t>
            </a:r>
          </a:p>
          <a:p>
            <a:endParaRPr lang="en-GB"/>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16</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4994847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This slide models the process of answering an </a:t>
            </a:r>
            <a:r>
              <a:rPr lang="en-GB" b="1"/>
              <a:t>explain</a:t>
            </a:r>
            <a:r>
              <a:rPr lang="en-GB"/>
              <a:t> question.</a:t>
            </a:r>
          </a:p>
          <a:p>
            <a:endParaRPr lang="en-GB"/>
          </a:p>
          <a:p>
            <a:r>
              <a:rPr lang="en-GB"/>
              <a:t>Firstly, students are presented with a generic </a:t>
            </a:r>
            <a:r>
              <a:rPr lang="en-GB" b="1"/>
              <a:t>explain</a:t>
            </a:r>
            <a:r>
              <a:rPr lang="en-GB"/>
              <a:t> question, along with a model answer. Students are also given some simple guidance to follow for producing their own describe answer.</a:t>
            </a:r>
          </a:p>
          <a:p>
            <a:endParaRPr lang="en-GB"/>
          </a:p>
          <a:p>
            <a:r>
              <a:rPr lang="en-GB"/>
              <a:t>The generic question and answer should be used by the teacher to remind students of </a:t>
            </a:r>
          </a:p>
          <a:p>
            <a:pPr>
              <a:buFont typeface="Arial" panose="020B0604020202020204" pitchFamily="34" charset="0"/>
              <a:buChar char="•"/>
            </a:pPr>
            <a:r>
              <a:rPr lang="en-GB"/>
              <a:t>the key features of a great answer</a:t>
            </a:r>
          </a:p>
          <a:p>
            <a:pPr>
              <a:buFont typeface="Arial" panose="020B0604020202020204" pitchFamily="34" charset="0"/>
              <a:buChar char="•"/>
            </a:pPr>
            <a:r>
              <a:rPr lang="en-GB"/>
              <a:t>how to structure their answer</a:t>
            </a:r>
          </a:p>
          <a:p>
            <a:pPr>
              <a:buFont typeface="Arial" panose="020B0604020202020204" pitchFamily="34" charset="0"/>
              <a:buChar char="•"/>
            </a:pPr>
            <a:r>
              <a:rPr lang="en-GB"/>
              <a:t>why the model answer is a good example</a:t>
            </a:r>
          </a:p>
          <a:p>
            <a:pPr>
              <a:buFont typeface="Arial" panose="020B0604020202020204" pitchFamily="34" charset="0"/>
              <a:buChar char="•"/>
            </a:pPr>
            <a:endParaRPr lang="en-GB"/>
          </a:p>
          <a:p>
            <a:pPr marL="228600" indent="0">
              <a:buFont typeface="Arial" panose="020B0604020202020204" pitchFamily="34" charset="0"/>
              <a:buNone/>
            </a:pPr>
            <a:r>
              <a:rPr lang="en-GB"/>
              <a:t>Following this, students will be required to apply this process to answer their own explain question, which will appear in place of the generic questions. This explain question will be specific to the topic students are learning about in the lesson. Give students time to write their own answer to this, ensuring that they use the guidance provided. To further scaffold this task for students, it may be appropriate to:</a:t>
            </a:r>
          </a:p>
          <a:p>
            <a:pPr marL="400050" indent="-171450">
              <a:buFont typeface="Arial" panose="020B0604020202020204" pitchFamily="34" charset="0"/>
              <a:buChar char="•"/>
            </a:pPr>
            <a:r>
              <a:rPr lang="en-GB"/>
              <a:t>pair students up to write an answer together</a:t>
            </a:r>
          </a:p>
          <a:p>
            <a:pPr marL="400050" indent="-171450">
              <a:buFont typeface="Arial" panose="020B0604020202020204" pitchFamily="34" charset="0"/>
              <a:buChar char="•"/>
            </a:pPr>
            <a:r>
              <a:rPr lang="en-GB"/>
              <a:t>list for students the key words you would like them to include in the answer</a:t>
            </a:r>
          </a:p>
          <a:p>
            <a:pPr marL="400050" indent="-171450">
              <a:buFont typeface="Arial" panose="020B0604020202020204" pitchFamily="34" charset="0"/>
              <a:buChar char="•"/>
            </a:pPr>
            <a:r>
              <a:rPr lang="en-GB"/>
              <a:t>provide a writing frame or ‘points to include’ for students</a:t>
            </a:r>
          </a:p>
          <a:p>
            <a:pPr marL="228600" indent="0">
              <a:buFont typeface="Arial" panose="020B0604020202020204" pitchFamily="34" charset="0"/>
              <a:buNone/>
            </a:pPr>
            <a:endParaRPr lang="en-GB"/>
          </a:p>
          <a:p>
            <a:pPr marL="228600" indent="0">
              <a:buFont typeface="Arial" panose="020B0604020202020204" pitchFamily="34" charset="0"/>
              <a:buNone/>
            </a:pPr>
            <a:r>
              <a:rPr lang="en-GB"/>
              <a:t>A model answer for this question will appear. Teachers should review the model answer with students by referencing the guidance in the green box. For example ‘we can see item 1 in the guidance is to begin with a scientific statement. Notice in the model answer here we have done just that’. Or ‘item 2 in the guidance here says that we should use a linking statement in the answer. Has this been achieved in the model answer? Where can we see this?’.</a:t>
            </a:r>
          </a:p>
          <a:p>
            <a:endParaRPr lang="en-GB"/>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17</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0551624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This slide models the process of answering an </a:t>
            </a:r>
            <a:r>
              <a:rPr lang="en-GB" b="1"/>
              <a:t>explain</a:t>
            </a:r>
            <a:r>
              <a:rPr lang="en-GB"/>
              <a:t> question.</a:t>
            </a:r>
          </a:p>
          <a:p>
            <a:endParaRPr lang="en-GB"/>
          </a:p>
          <a:p>
            <a:r>
              <a:rPr lang="en-GB"/>
              <a:t>Firstly, students are presented with a generic </a:t>
            </a:r>
            <a:r>
              <a:rPr lang="en-GB" b="1"/>
              <a:t>explain</a:t>
            </a:r>
            <a:r>
              <a:rPr lang="en-GB"/>
              <a:t> question, along with a model answer. Students are also given some simple guidance to follow for producing their own describe answer.</a:t>
            </a:r>
          </a:p>
          <a:p>
            <a:endParaRPr lang="en-GB"/>
          </a:p>
          <a:p>
            <a:r>
              <a:rPr lang="en-GB"/>
              <a:t>The generic question and answer should be used by the teacher to remind students of </a:t>
            </a:r>
          </a:p>
          <a:p>
            <a:pPr>
              <a:buFont typeface="Arial" panose="020B0604020202020204" pitchFamily="34" charset="0"/>
              <a:buChar char="•"/>
            </a:pPr>
            <a:r>
              <a:rPr lang="en-GB"/>
              <a:t>the key features of a great answer</a:t>
            </a:r>
          </a:p>
          <a:p>
            <a:pPr>
              <a:buFont typeface="Arial" panose="020B0604020202020204" pitchFamily="34" charset="0"/>
              <a:buChar char="•"/>
            </a:pPr>
            <a:r>
              <a:rPr lang="en-GB"/>
              <a:t>how to structure their answer</a:t>
            </a:r>
          </a:p>
          <a:p>
            <a:pPr>
              <a:buFont typeface="Arial" panose="020B0604020202020204" pitchFamily="34" charset="0"/>
              <a:buChar char="•"/>
            </a:pPr>
            <a:r>
              <a:rPr lang="en-GB"/>
              <a:t>why the model answer is a good example</a:t>
            </a:r>
          </a:p>
          <a:p>
            <a:pPr>
              <a:buFont typeface="Arial" panose="020B0604020202020204" pitchFamily="34" charset="0"/>
              <a:buChar char="•"/>
            </a:pPr>
            <a:endParaRPr lang="en-GB"/>
          </a:p>
          <a:p>
            <a:pPr marL="228600" indent="0">
              <a:buFont typeface="Arial" panose="020B0604020202020204" pitchFamily="34" charset="0"/>
              <a:buNone/>
            </a:pPr>
            <a:r>
              <a:rPr lang="en-GB"/>
              <a:t>Following this, students will be required to apply this process to answer their own explain question, which will appear in place of the generic questions. This explain question will be specific to the topic students are learning about in the lesson. Give students time to write their own answer to this, ensuring that they use the guidance provided. To further scaffold this task for students, it may be appropriate to:</a:t>
            </a:r>
          </a:p>
          <a:p>
            <a:pPr marL="400050" indent="-171450">
              <a:buFont typeface="Arial" panose="020B0604020202020204" pitchFamily="34" charset="0"/>
              <a:buChar char="•"/>
            </a:pPr>
            <a:r>
              <a:rPr lang="en-GB"/>
              <a:t>pair students up to write an answer together</a:t>
            </a:r>
          </a:p>
          <a:p>
            <a:pPr marL="400050" indent="-171450">
              <a:buFont typeface="Arial" panose="020B0604020202020204" pitchFamily="34" charset="0"/>
              <a:buChar char="•"/>
            </a:pPr>
            <a:r>
              <a:rPr lang="en-GB"/>
              <a:t>list for students the key words you would like them to include in the answer</a:t>
            </a:r>
          </a:p>
          <a:p>
            <a:pPr marL="400050" indent="-171450">
              <a:buFont typeface="Arial" panose="020B0604020202020204" pitchFamily="34" charset="0"/>
              <a:buChar char="•"/>
            </a:pPr>
            <a:r>
              <a:rPr lang="en-GB"/>
              <a:t>provide a writing frame or ‘points to include’ for students</a:t>
            </a:r>
          </a:p>
          <a:p>
            <a:pPr marL="228600" indent="0">
              <a:buFont typeface="Arial" panose="020B0604020202020204" pitchFamily="34" charset="0"/>
              <a:buNone/>
            </a:pPr>
            <a:endParaRPr lang="en-GB"/>
          </a:p>
          <a:p>
            <a:pPr marL="228600" indent="0">
              <a:buFont typeface="Arial" panose="020B0604020202020204" pitchFamily="34" charset="0"/>
              <a:buNone/>
            </a:pPr>
            <a:r>
              <a:rPr lang="en-GB"/>
              <a:t>A model answer for this question will appear. Teachers should review the model answer with students by referencing the guidance in the green box. For example ‘we can see item 1 in the guidance is to begin with a scientific statement. Notice in the model answer here we have done just that’. Or ‘item 2 in the guidance here says that we should use a linking statement in the answer. Has this been achieved in the model answer? Where can we see this?’.</a:t>
            </a:r>
          </a:p>
          <a:p>
            <a:endParaRPr lang="en-GB"/>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18</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676555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GB" b="1"/>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19</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9267135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2</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76251297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GB" b="1"/>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20</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1840790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GB" b="1"/>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21</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8348518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1" dirty="0"/>
              <a:t>Alternative correct answers:</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0" dirty="0"/>
              <a:t>Q3. Electrolysis can extract metals more reactive than carbon, but extraction using carbon reduction cannot.</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22</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92921590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1" dirty="0"/>
              <a:t>Alternative correct answers:</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0" dirty="0"/>
              <a:t>Q3. Solid, silver metal is produced at the cathode and bubbles of transparent gas are produced at the anode.</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23</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39608126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GB" sz="1200" b="1" dirty="0">
              <a:solidFill>
                <a:schemeClr val="accent2">
                  <a:lumMod val="60000"/>
                  <a:lumOff val="40000"/>
                </a:schemeClr>
              </a:solidFill>
              <a:latin typeface="Century Gothic" panose="020B0502020202020204" pitchFamily="34" charset="0"/>
            </a:endParaRP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24</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2281213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1" dirty="0"/>
              <a:t>Suggested guidance: </a:t>
            </a:r>
            <a:r>
              <a:rPr lang="en-GB" b="0" dirty="0"/>
              <a:t>working through these with the class at the white board whilst questioning about each part of the calculations will support students who are struggling with these different types of calculations.</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GB" b="1"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1" dirty="0"/>
              <a:t>Suggested guidance: </a:t>
            </a:r>
            <a:r>
              <a:rPr lang="en-GB" b="0" dirty="0"/>
              <a:t>Q2 has been rounded to the nearest whole number but decimal values are acceptable too.</a:t>
            </a:r>
            <a:endParaRPr lang="en-GB" b="1"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25</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00086827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GB" b="1"/>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26</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74157665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Please see the practical guide included with this practical.</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28</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14746550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rtl="0">
              <a:lnSpc>
                <a:spcPct val="100000"/>
              </a:lnSpc>
              <a:spcBef>
                <a:spcPts val="0"/>
              </a:spcBef>
              <a:spcAft>
                <a:spcPts val="0"/>
              </a:spcAft>
              <a:buClr>
                <a:schemeClr val="dk1"/>
              </a:buClr>
              <a:buSzPts val="1200"/>
              <a:buFont typeface="+mj-lt"/>
              <a:buNone/>
            </a:pPr>
            <a:r>
              <a:rPr lang="en-GB" b="1" dirty="0"/>
              <a:t>Q1. Answer: B</a:t>
            </a:r>
          </a:p>
          <a:p>
            <a:pPr marL="0" marR="0" lvl="0" indent="0" algn="l" rtl="0">
              <a:lnSpc>
                <a:spcPct val="100000"/>
              </a:lnSpc>
              <a:spcBef>
                <a:spcPts val="0"/>
              </a:spcBef>
              <a:spcAft>
                <a:spcPts val="0"/>
              </a:spcAft>
              <a:buClr>
                <a:schemeClr val="dk1"/>
              </a:buClr>
              <a:buSzPts val="1200"/>
              <a:buFont typeface="+mj-lt"/>
              <a:buNone/>
            </a:pPr>
            <a:r>
              <a:rPr lang="en-GB" b="0" dirty="0"/>
              <a:t>If students answer A or C, they have either not consulted the reactivity series, or have misinterpreted it to think that aluminium is less reactive than hydrogen. They may also have the misconception that reactive metals cannot be extracted. </a:t>
            </a:r>
            <a:r>
              <a:rPr lang="en-GB" i="1" dirty="0"/>
              <a:t>To fix-it, use the reactivity series to recap the different methods of extraction of metals, and when each one is suitable, by referring to their relative reactivities compared to hydrogen and carbon. </a:t>
            </a:r>
          </a:p>
          <a:p>
            <a:pPr marL="0" marR="0" lvl="0" indent="0" algn="l" rtl="0">
              <a:lnSpc>
                <a:spcPct val="100000"/>
              </a:lnSpc>
              <a:spcBef>
                <a:spcPts val="0"/>
              </a:spcBef>
              <a:spcAft>
                <a:spcPts val="0"/>
              </a:spcAft>
              <a:buClr>
                <a:schemeClr val="dk1"/>
              </a:buClr>
              <a:buSzPts val="1200"/>
              <a:buFont typeface="+mj-lt"/>
              <a:buNone/>
            </a:pPr>
            <a:r>
              <a:rPr lang="en-GB" b="1" i="0" dirty="0"/>
              <a:t>Q2. </a:t>
            </a:r>
            <a:r>
              <a:rPr lang="en-GB" b="1" dirty="0"/>
              <a:t>Answer: A</a:t>
            </a:r>
          </a:p>
          <a:p>
            <a:pPr marL="0" marR="0" lvl="0" indent="0" algn="l" rtl="0">
              <a:lnSpc>
                <a:spcPct val="100000"/>
              </a:lnSpc>
              <a:spcBef>
                <a:spcPts val="0"/>
              </a:spcBef>
              <a:spcAft>
                <a:spcPts val="0"/>
              </a:spcAft>
              <a:buClr>
                <a:schemeClr val="dk1"/>
              </a:buClr>
              <a:buSzPts val="1200"/>
              <a:buFont typeface="+mj-lt"/>
              <a:buNone/>
            </a:pPr>
            <a:r>
              <a:rPr lang="en-GB" b="0" dirty="0"/>
              <a:t>If students answer B, they have the misconception that electrolysis can be carried out with a solid electrolyte. </a:t>
            </a:r>
            <a:r>
              <a:rPr lang="en-GB" i="1" dirty="0"/>
              <a:t>To fix-it, use a diagram of an ionic lattice or solid particle diagram to explain why solid ionic substances or solid aluminium ore cannot conduct electricity.</a:t>
            </a:r>
          </a:p>
          <a:p>
            <a:pPr marL="0" marR="0" lvl="0" indent="0" algn="l" rtl="0">
              <a:lnSpc>
                <a:spcPct val="100000"/>
              </a:lnSpc>
              <a:spcBef>
                <a:spcPts val="0"/>
              </a:spcBef>
              <a:spcAft>
                <a:spcPts val="0"/>
              </a:spcAft>
              <a:buClr>
                <a:schemeClr val="dk1"/>
              </a:buClr>
              <a:buSzPts val="1200"/>
              <a:buFont typeface="+mj-lt"/>
              <a:buNone/>
            </a:pPr>
            <a:r>
              <a:rPr lang="en-GB" b="0" i="0" dirty="0"/>
              <a:t>If students answer C, they have grasped that carrying out electrolysis on molten aluminium ore is expensive, but they have not understood why this is so. </a:t>
            </a:r>
            <a:r>
              <a:rPr lang="en-GB" b="0" i="1" dirty="0"/>
              <a:t>To fix it, point out that dissolving is not an expensive process, but the energy required to heat an ore to melt it is expensive.</a:t>
            </a:r>
            <a:endParaRPr lang="en-GB" b="0" i="0" dirty="0"/>
          </a:p>
          <a:p>
            <a:pPr marL="0" marR="0" lvl="0" indent="0" algn="l" rtl="0">
              <a:lnSpc>
                <a:spcPct val="100000"/>
              </a:lnSpc>
              <a:spcBef>
                <a:spcPts val="0"/>
              </a:spcBef>
              <a:spcAft>
                <a:spcPts val="0"/>
              </a:spcAft>
              <a:buClr>
                <a:schemeClr val="dk1"/>
              </a:buClr>
              <a:buSzPts val="1200"/>
              <a:buFont typeface="+mj-lt"/>
              <a:buNone/>
            </a:pPr>
            <a:endParaRPr lang="en-GB" b="0" i="1" dirty="0"/>
          </a:p>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29</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62068919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30</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7104212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0" name="Google Shape;80;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2400"/>
              <a:buFont typeface="Arial"/>
              <a:buNone/>
              <a:tabLst/>
              <a:defRPr/>
            </a:pPr>
            <a:r>
              <a:rPr lang="en-GB" sz="1200" b="1" i="0" u="none" strike="noStrike" cap="none" dirty="0">
                <a:solidFill>
                  <a:srgbClr val="1F3864"/>
                </a:solidFill>
                <a:latin typeface="Century Gothic"/>
                <a:ea typeface="Century Gothic"/>
                <a:cs typeface="Century Gothic"/>
                <a:sym typeface="Century Gothic"/>
              </a:rPr>
              <a:t>Big idea: Reactions Rearrange Matter</a:t>
            </a:r>
          </a:p>
          <a:p>
            <a:pPr marL="0" marR="0" lvl="0" indent="0" algn="l" rtl="0">
              <a:lnSpc>
                <a:spcPct val="100000"/>
              </a:lnSpc>
              <a:spcBef>
                <a:spcPts val="0"/>
              </a:spcBef>
              <a:spcAft>
                <a:spcPts val="0"/>
              </a:spcAft>
              <a:buClr>
                <a:srgbClr val="000000"/>
              </a:buClr>
              <a:buSzPts val="2400"/>
              <a:buFont typeface="Arial"/>
              <a:buNone/>
            </a:pPr>
            <a:endParaRPr lang="en-GB" sz="1200" b="1" i="0" u="none" strike="noStrike" cap="none" dirty="0">
              <a:solidFill>
                <a:srgbClr val="1F3864"/>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2400"/>
              <a:buFont typeface="Arial"/>
              <a:buNone/>
            </a:pPr>
            <a:r>
              <a:rPr lang="en-GB" sz="1200" b="1" i="0" u="none" strike="noStrike" cap="none" dirty="0">
                <a:solidFill>
                  <a:srgbClr val="1F3864"/>
                </a:solidFill>
                <a:latin typeface="Century Gothic"/>
                <a:ea typeface="Century Gothic"/>
                <a:cs typeface="Century Gothic"/>
                <a:sym typeface="Century Gothic"/>
              </a:rPr>
              <a:t>Foundation: </a:t>
            </a:r>
            <a:r>
              <a:rPr lang="en-GB" sz="1200" b="0" i="0" u="none" strike="noStrike" cap="none" dirty="0">
                <a:solidFill>
                  <a:srgbClr val="1F3864"/>
                </a:solidFill>
                <a:latin typeface="Century Gothic"/>
                <a:ea typeface="Century Gothic"/>
                <a:cs typeface="Century Gothic"/>
                <a:sym typeface="Century Gothic"/>
              </a:rPr>
              <a:t>Define ‘electrolysis’</a:t>
            </a:r>
            <a:endParaRPr lang="en-GB" sz="900" b="0" i="0" u="none" strike="noStrike" cap="none" dirty="0">
              <a:solidFill>
                <a:srgbClr val="1F3864"/>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r>
              <a:rPr lang="en-GB" sz="1200" b="1" i="0" u="none" strike="noStrike" cap="none" dirty="0">
                <a:solidFill>
                  <a:srgbClr val="7030A0"/>
                </a:solidFill>
                <a:latin typeface="Century Gothic"/>
                <a:ea typeface="Century Gothic"/>
                <a:cs typeface="Century Gothic"/>
                <a:sym typeface="Century Gothic"/>
              </a:rPr>
              <a:t>Stretch: </a:t>
            </a:r>
            <a:r>
              <a:rPr lang="en-GB" sz="1200" b="0" i="0" u="none" strike="noStrike" cap="none" dirty="0">
                <a:solidFill>
                  <a:srgbClr val="1F3864"/>
                </a:solidFill>
                <a:latin typeface="Century Gothic"/>
                <a:ea typeface="Century Gothic"/>
                <a:cs typeface="Century Gothic"/>
                <a:sym typeface="Century Gothic"/>
              </a:rPr>
              <a:t>Explain why electrolysis cannot be carried out with solid ionic substances</a:t>
            </a:r>
            <a:endParaRPr lang="en-GB" dirty="0"/>
          </a:p>
          <a:p>
            <a:pPr marL="0" lvl="0" indent="0" algn="l" rtl="0">
              <a:lnSpc>
                <a:spcPct val="100000"/>
              </a:lnSpc>
              <a:spcBef>
                <a:spcPts val="0"/>
              </a:spcBef>
              <a:spcAft>
                <a:spcPts val="0"/>
              </a:spcAft>
              <a:buSzPts val="1400"/>
              <a:buNone/>
            </a:pPr>
            <a:endParaRPr lang="en-GB" dirty="0"/>
          </a:p>
          <a:p>
            <a:pPr marL="0" lvl="0" indent="0" algn="l" rtl="0">
              <a:lnSpc>
                <a:spcPct val="100000"/>
              </a:lnSpc>
              <a:spcBef>
                <a:spcPts val="0"/>
              </a:spcBef>
              <a:spcAft>
                <a:spcPts val="0"/>
              </a:spcAft>
              <a:buSzPts val="1400"/>
              <a:buNone/>
            </a:pPr>
            <a:r>
              <a:rPr lang="en-GB" b="1" dirty="0"/>
              <a:t>Answers:</a:t>
            </a:r>
          </a:p>
          <a:p>
            <a:pPr marL="0" lvl="0" indent="0" algn="l" rtl="0">
              <a:lnSpc>
                <a:spcPct val="100000"/>
              </a:lnSpc>
              <a:spcBef>
                <a:spcPts val="0"/>
              </a:spcBef>
              <a:spcAft>
                <a:spcPts val="0"/>
              </a:spcAft>
              <a:buSzPts val="1400"/>
              <a:buNone/>
            </a:pPr>
            <a:r>
              <a:rPr lang="en-GB" dirty="0"/>
              <a:t>Foundation: </a:t>
            </a:r>
            <a:r>
              <a:rPr lang="en-GB" sz="1200" b="0" i="0" u="none" strike="noStrike" cap="none" dirty="0">
                <a:solidFill>
                  <a:srgbClr val="1F3864"/>
                </a:solidFill>
                <a:latin typeface="Century Gothic"/>
                <a:ea typeface="Century Gothic"/>
                <a:cs typeface="Century Gothic"/>
                <a:sym typeface="Century Gothic"/>
              </a:rPr>
              <a:t> Electrolysis is the process by which ionic substances are decomposed into simpler substances when an electric current is passed through them</a:t>
            </a:r>
          </a:p>
          <a:p>
            <a:pPr marL="0" lvl="0" indent="0" algn="l" rtl="0">
              <a:lnSpc>
                <a:spcPct val="100000"/>
              </a:lnSpc>
              <a:spcBef>
                <a:spcPts val="0"/>
              </a:spcBef>
              <a:spcAft>
                <a:spcPts val="0"/>
              </a:spcAft>
              <a:buSzPts val="1400"/>
              <a:buNone/>
            </a:pPr>
            <a:r>
              <a:rPr lang="en-GB" dirty="0"/>
              <a:t>Stretch: </a:t>
            </a:r>
            <a:r>
              <a:rPr lang="en-GB" sz="1200" b="0" i="0" u="none" strike="noStrike" cap="none" dirty="0">
                <a:solidFill>
                  <a:srgbClr val="1F3864"/>
                </a:solidFill>
                <a:latin typeface="Century Gothic"/>
                <a:ea typeface="Century Gothic"/>
                <a:cs typeface="Century Gothic"/>
                <a:sym typeface="Century Gothic"/>
              </a:rPr>
              <a:t> For electrolysis to work, the ions must be free to move, which is only possible when an ionic substance is dissolved in water or melted.</a:t>
            </a:r>
            <a:endParaRPr lang="en-GB" dirty="0"/>
          </a:p>
          <a:p>
            <a:pPr marL="0" lvl="0" indent="0" algn="l" rtl="0">
              <a:lnSpc>
                <a:spcPct val="100000"/>
              </a:lnSpc>
              <a:spcBef>
                <a:spcPts val="0"/>
              </a:spcBef>
              <a:spcAft>
                <a:spcPts val="0"/>
              </a:spcAft>
              <a:buSzPts val="1400"/>
              <a:buNone/>
            </a:pPr>
            <a:endParaRPr dirty="0"/>
          </a:p>
        </p:txBody>
      </p:sp>
      <p:sp>
        <p:nvSpPr>
          <p:cNvPr id="81" name="Google Shape;81;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GB"/>
              <a:t>3</a:t>
            </a:fld>
            <a:endParaRPr/>
          </a:p>
        </p:txBody>
      </p:sp>
    </p:spTree>
    <p:extLst>
      <p:ext uri="{BB962C8B-B14F-4D97-AF65-F5344CB8AC3E}">
        <p14:creationId xmlns:p14="http://schemas.microsoft.com/office/powerpoint/2010/main" val="14804895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0" name="Google Shape;80;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2400"/>
              <a:buFont typeface="Arial"/>
              <a:buNone/>
              <a:tabLst/>
              <a:defRPr/>
            </a:pPr>
            <a:r>
              <a:rPr lang="en-GB" sz="1200" b="1" i="0" u="none" strike="noStrike" cap="none" dirty="0">
                <a:solidFill>
                  <a:srgbClr val="1F3864"/>
                </a:solidFill>
                <a:latin typeface="Century Gothic"/>
                <a:sym typeface="Century Gothic"/>
              </a:rPr>
              <a:t>Answers:</a:t>
            </a:r>
          </a:p>
          <a:p>
            <a:pPr marL="0" marR="0" lvl="0" indent="0" algn="l" defTabSz="914400" rtl="0" eaLnBrk="1" fontAlgn="auto" latinLnBrk="0" hangingPunct="1">
              <a:lnSpc>
                <a:spcPct val="100000"/>
              </a:lnSpc>
              <a:spcBef>
                <a:spcPts val="0"/>
              </a:spcBef>
              <a:spcAft>
                <a:spcPts val="0"/>
              </a:spcAft>
              <a:buClr>
                <a:srgbClr val="000000"/>
              </a:buClr>
              <a:buSzPts val="2400"/>
              <a:buFont typeface="Arial"/>
              <a:buNone/>
              <a:tabLst/>
              <a:defRPr/>
            </a:pPr>
            <a:endParaRPr lang="en-GB" sz="1200" b="1" i="0" u="none" strike="noStrike" cap="none" dirty="0">
              <a:solidFill>
                <a:srgbClr val="1F3864"/>
              </a:solidFill>
              <a:latin typeface="Century Gothic"/>
              <a:sym typeface="Century Gothic"/>
            </a:endParaRPr>
          </a:p>
          <a:p>
            <a:pPr marL="0" marR="0" lvl="0" indent="0" algn="l" defTabSz="914400" rtl="0" eaLnBrk="1" fontAlgn="auto" latinLnBrk="0" hangingPunct="1">
              <a:lnSpc>
                <a:spcPct val="100000"/>
              </a:lnSpc>
              <a:spcBef>
                <a:spcPts val="0"/>
              </a:spcBef>
              <a:spcAft>
                <a:spcPts val="0"/>
              </a:spcAft>
              <a:buClr>
                <a:srgbClr val="000000"/>
              </a:buClr>
              <a:buSzPts val="2400"/>
              <a:buFont typeface="Arial"/>
              <a:buNone/>
              <a:tabLst/>
              <a:defRPr/>
            </a:pPr>
            <a:r>
              <a:rPr lang="en-GB" sz="1200" b="1" i="0" u="none" strike="noStrike" cap="none" dirty="0">
                <a:solidFill>
                  <a:srgbClr val="1F3864"/>
                </a:solidFill>
                <a:latin typeface="Century Gothic"/>
                <a:sym typeface="Century Gothic"/>
              </a:rPr>
              <a:t>Do Now:</a:t>
            </a:r>
          </a:p>
          <a:p>
            <a:pPr marL="0" marR="0" lvl="0" indent="0" algn="l" defTabSz="914400" rtl="0" eaLnBrk="1" fontAlgn="auto" latinLnBrk="0" hangingPunct="1">
              <a:lnSpc>
                <a:spcPct val="100000"/>
              </a:lnSpc>
              <a:spcBef>
                <a:spcPts val="0"/>
              </a:spcBef>
              <a:spcAft>
                <a:spcPts val="0"/>
              </a:spcAft>
              <a:buClr>
                <a:srgbClr val="000000"/>
              </a:buClr>
              <a:buSzPts val="2400"/>
              <a:buFont typeface="Arial"/>
              <a:buNone/>
              <a:tabLst/>
              <a:defRPr/>
            </a:pPr>
            <a:r>
              <a:rPr lang="en-GB" sz="1200" b="0" i="0" u="none" strike="noStrike" cap="none" dirty="0">
                <a:solidFill>
                  <a:srgbClr val="1F3864"/>
                </a:solidFill>
                <a:latin typeface="Century Gothic"/>
                <a:sym typeface="Century Gothic"/>
              </a:rPr>
              <a:t>1. </a:t>
            </a:r>
            <a:r>
              <a:rPr lang="en-GB" sz="1200" b="0" i="0" u="none" strike="noStrike" cap="none" dirty="0">
                <a:solidFill>
                  <a:schemeClr val="accent1"/>
                </a:solidFill>
                <a:latin typeface="Century Gothic"/>
                <a:ea typeface="Century Gothic"/>
                <a:cs typeface="Century Gothic"/>
                <a:sym typeface="Century Gothic"/>
              </a:rPr>
              <a:t>Metal atoms lose electrons to form positive ions</a:t>
            </a:r>
            <a:endParaRPr lang="en-GB" sz="1200" b="0" i="0" u="none" strike="noStrike" cap="none" dirty="0">
              <a:solidFill>
                <a:srgbClr val="1F3864"/>
              </a:solidFill>
              <a:latin typeface="Century Gothic"/>
              <a:sym typeface="Century Gothic"/>
            </a:endParaRPr>
          </a:p>
          <a:p>
            <a:pPr marL="0" marR="0" lvl="0" indent="0" algn="l" defTabSz="914400" rtl="0" eaLnBrk="1" fontAlgn="auto" latinLnBrk="0" hangingPunct="1">
              <a:lnSpc>
                <a:spcPct val="100000"/>
              </a:lnSpc>
              <a:spcBef>
                <a:spcPts val="0"/>
              </a:spcBef>
              <a:spcAft>
                <a:spcPts val="0"/>
              </a:spcAft>
              <a:buClr>
                <a:srgbClr val="000000"/>
              </a:buClr>
              <a:buSzPts val="2400"/>
              <a:buFont typeface="Arial"/>
              <a:buNone/>
              <a:tabLst/>
              <a:defRPr/>
            </a:pPr>
            <a:r>
              <a:rPr lang="en-GB" sz="1200" b="0" i="0" u="none" strike="noStrike" cap="none" dirty="0">
                <a:solidFill>
                  <a:srgbClr val="1F3864"/>
                </a:solidFill>
                <a:latin typeface="Century Gothic"/>
                <a:sym typeface="Century Gothic"/>
              </a:rPr>
              <a:t>2. </a:t>
            </a:r>
            <a:r>
              <a:rPr lang="en-GB" sz="1200" b="0" i="0" u="none" strike="noStrike" cap="none" dirty="0">
                <a:solidFill>
                  <a:schemeClr val="accent1"/>
                </a:solidFill>
                <a:latin typeface="Century Gothic"/>
                <a:ea typeface="Century Gothic"/>
                <a:cs typeface="Century Gothic"/>
                <a:sym typeface="Century Gothic"/>
              </a:rPr>
              <a:t>Another name for a positive ion is a ‘cation’</a:t>
            </a:r>
            <a:endParaRPr lang="en-GB" sz="1200" b="0" i="0" u="none" strike="noStrike" cap="none" dirty="0">
              <a:solidFill>
                <a:srgbClr val="1F3864"/>
              </a:solidFill>
              <a:latin typeface="Century Gothic"/>
              <a:sym typeface="Century Gothic"/>
            </a:endParaRPr>
          </a:p>
          <a:p>
            <a:pPr marL="0" marR="0" lvl="0" indent="0" algn="l" defTabSz="914400" rtl="0" eaLnBrk="1" fontAlgn="auto" latinLnBrk="0" hangingPunct="1">
              <a:lnSpc>
                <a:spcPct val="100000"/>
              </a:lnSpc>
              <a:spcBef>
                <a:spcPts val="0"/>
              </a:spcBef>
              <a:spcAft>
                <a:spcPts val="0"/>
              </a:spcAft>
              <a:buClr>
                <a:srgbClr val="000000"/>
              </a:buClr>
              <a:buSzPts val="2400"/>
              <a:buFont typeface="Arial"/>
              <a:buNone/>
              <a:tabLst/>
              <a:defRPr/>
            </a:pPr>
            <a:r>
              <a:rPr lang="en-GB" sz="1200" b="0" i="0" u="none" strike="noStrike" cap="none" dirty="0">
                <a:solidFill>
                  <a:srgbClr val="1F3864"/>
                </a:solidFill>
                <a:latin typeface="Century Gothic"/>
                <a:sym typeface="Century Gothic"/>
              </a:rPr>
              <a:t>3. </a:t>
            </a:r>
            <a:r>
              <a:rPr lang="en-GB" sz="1200" b="0" i="0" u="none" strike="noStrike" cap="none" dirty="0">
                <a:solidFill>
                  <a:schemeClr val="accent1"/>
                </a:solidFill>
                <a:latin typeface="Century Gothic"/>
                <a:ea typeface="Century Gothic"/>
                <a:cs typeface="Century Gothic"/>
                <a:sym typeface="Century Gothic"/>
              </a:rPr>
              <a:t>2, 8, 1</a:t>
            </a:r>
            <a:endParaRPr lang="en-GB" sz="1200" b="0" i="0" u="none" strike="noStrike" cap="none" dirty="0">
              <a:solidFill>
                <a:srgbClr val="1F3864"/>
              </a:solidFill>
              <a:latin typeface="Century Gothic"/>
              <a:sym typeface="Century Gothic"/>
            </a:endParaRPr>
          </a:p>
          <a:p>
            <a:pPr marL="0" marR="0" lvl="0" indent="0" algn="l" defTabSz="914400" rtl="0" eaLnBrk="1" fontAlgn="auto" latinLnBrk="0" hangingPunct="1">
              <a:lnSpc>
                <a:spcPct val="100000"/>
              </a:lnSpc>
              <a:spcBef>
                <a:spcPts val="0"/>
              </a:spcBef>
              <a:spcAft>
                <a:spcPts val="0"/>
              </a:spcAft>
              <a:buClr>
                <a:srgbClr val="000000"/>
              </a:buClr>
              <a:buSzPts val="2400"/>
              <a:buFont typeface="Arial"/>
              <a:buNone/>
              <a:tabLst/>
              <a:defRPr/>
            </a:pPr>
            <a:r>
              <a:rPr lang="en-GB" sz="1200" b="0" i="0" u="none" strike="noStrike" cap="none" dirty="0">
                <a:solidFill>
                  <a:srgbClr val="1F3864"/>
                </a:solidFill>
                <a:latin typeface="Century Gothic"/>
                <a:sym typeface="Century Gothic"/>
              </a:rPr>
              <a:t>4. </a:t>
            </a:r>
            <a:r>
              <a:rPr lang="en-GB" sz="1200" b="0" i="0" u="none" strike="noStrike" cap="none" dirty="0">
                <a:solidFill>
                  <a:schemeClr val="accent1"/>
                </a:solidFill>
                <a:latin typeface="Century Gothic"/>
                <a:ea typeface="Century Gothic"/>
                <a:cs typeface="Century Gothic"/>
                <a:sym typeface="Century Gothic"/>
              </a:rPr>
              <a:t>[2, 8]</a:t>
            </a:r>
            <a:r>
              <a:rPr lang="en-GB" sz="1200" b="0" i="0" u="none" strike="noStrike" cap="none" baseline="30000" dirty="0">
                <a:solidFill>
                  <a:schemeClr val="accent1"/>
                </a:solidFill>
                <a:latin typeface="Century Gothic"/>
                <a:ea typeface="Century Gothic"/>
                <a:cs typeface="Century Gothic"/>
                <a:sym typeface="Century Gothic"/>
              </a:rPr>
              <a:t>+1</a:t>
            </a:r>
            <a:endParaRPr lang="en-GB" sz="1200" b="0" i="0" u="none" strike="noStrike" cap="none" dirty="0">
              <a:solidFill>
                <a:srgbClr val="1F3864"/>
              </a:solidFill>
              <a:latin typeface="Century Gothic"/>
              <a:sym typeface="Century Gothic"/>
            </a:endParaRPr>
          </a:p>
          <a:p>
            <a:pPr marL="0" marR="0" lvl="0" indent="0" algn="l" defTabSz="914400" rtl="0" eaLnBrk="1" fontAlgn="auto" latinLnBrk="0" hangingPunct="1">
              <a:lnSpc>
                <a:spcPct val="100000"/>
              </a:lnSpc>
              <a:spcBef>
                <a:spcPts val="0"/>
              </a:spcBef>
              <a:spcAft>
                <a:spcPts val="0"/>
              </a:spcAft>
              <a:buClr>
                <a:srgbClr val="000000"/>
              </a:buClr>
              <a:buSzPts val="2400"/>
              <a:buFont typeface="Arial"/>
              <a:buNone/>
              <a:tabLst/>
              <a:defRPr/>
            </a:pPr>
            <a:r>
              <a:rPr lang="en-GB" sz="1200" b="0" i="0" u="none" strike="noStrike" cap="none" dirty="0">
                <a:solidFill>
                  <a:srgbClr val="1F3864"/>
                </a:solidFill>
                <a:latin typeface="Century Gothic"/>
                <a:sym typeface="Century Gothic"/>
              </a:rPr>
              <a:t>5. </a:t>
            </a:r>
            <a:r>
              <a:rPr lang="en-GB" sz="1200" b="0" dirty="0">
                <a:solidFill>
                  <a:schemeClr val="accent1"/>
                </a:solidFill>
                <a:latin typeface="Century Gothic"/>
                <a:ea typeface="Century Gothic"/>
                <a:cs typeface="Century Gothic"/>
                <a:sym typeface="Century Gothic"/>
              </a:rPr>
              <a:t>T</a:t>
            </a:r>
            <a:r>
              <a:rPr lang="en-GB" sz="1200" b="0" i="0" u="none" strike="noStrike" cap="none" dirty="0">
                <a:solidFill>
                  <a:schemeClr val="accent1"/>
                </a:solidFill>
                <a:latin typeface="Century Gothic"/>
                <a:ea typeface="Century Gothic"/>
                <a:cs typeface="Century Gothic"/>
                <a:sym typeface="Century Gothic"/>
              </a:rPr>
              <a:t>he cathode will attract the positive ions in an electrolysis set-up. (the </a:t>
            </a:r>
            <a:r>
              <a:rPr lang="en-GB" sz="1200" b="0" i="0" u="sng" strike="noStrike" cap="none" dirty="0">
                <a:solidFill>
                  <a:schemeClr val="accent1"/>
                </a:solidFill>
                <a:latin typeface="Century Gothic"/>
                <a:ea typeface="Century Gothic"/>
                <a:cs typeface="Century Gothic"/>
                <a:sym typeface="Century Gothic"/>
              </a:rPr>
              <a:t>cat</a:t>
            </a:r>
            <a:r>
              <a:rPr lang="en-GB" sz="1200" b="0" i="0" u="none" strike="noStrike" cap="none" dirty="0">
                <a:solidFill>
                  <a:schemeClr val="accent1"/>
                </a:solidFill>
                <a:latin typeface="Century Gothic"/>
                <a:ea typeface="Century Gothic"/>
                <a:cs typeface="Century Gothic"/>
                <a:sym typeface="Century Gothic"/>
              </a:rPr>
              <a:t>ions are attracted to the </a:t>
            </a:r>
            <a:r>
              <a:rPr lang="en-GB" sz="1200" b="0" i="0" u="sng" strike="noStrike" cap="none" dirty="0">
                <a:solidFill>
                  <a:schemeClr val="accent1"/>
                </a:solidFill>
                <a:latin typeface="Century Gothic"/>
                <a:ea typeface="Century Gothic"/>
                <a:cs typeface="Century Gothic"/>
                <a:sym typeface="Century Gothic"/>
              </a:rPr>
              <a:t>cat</a:t>
            </a:r>
            <a:r>
              <a:rPr lang="en-GB" sz="1200" b="0" i="0" u="none" strike="noStrike" cap="none" dirty="0">
                <a:solidFill>
                  <a:schemeClr val="accent1"/>
                </a:solidFill>
                <a:latin typeface="Century Gothic"/>
                <a:ea typeface="Century Gothic"/>
                <a:cs typeface="Century Gothic"/>
                <a:sym typeface="Century Gothic"/>
              </a:rPr>
              <a:t>hode)</a:t>
            </a:r>
          </a:p>
          <a:p>
            <a:pPr marL="0" marR="0" lvl="0" indent="0" algn="l" defTabSz="914400" rtl="0" eaLnBrk="1" fontAlgn="auto" latinLnBrk="0" hangingPunct="1">
              <a:lnSpc>
                <a:spcPct val="100000"/>
              </a:lnSpc>
              <a:spcBef>
                <a:spcPts val="0"/>
              </a:spcBef>
              <a:spcAft>
                <a:spcPts val="0"/>
              </a:spcAft>
              <a:buClr>
                <a:srgbClr val="000000"/>
              </a:buClr>
              <a:buSzPts val="2400"/>
              <a:buFont typeface="Arial"/>
              <a:buNone/>
              <a:tabLst/>
              <a:defRPr/>
            </a:pPr>
            <a:endParaRPr lang="en-GB" sz="1200" b="0" i="0" u="none" strike="noStrike" cap="none" dirty="0">
              <a:solidFill>
                <a:schemeClr val="accent1"/>
              </a:solidFill>
              <a:latin typeface="Century Gothic"/>
              <a:ea typeface="Arial"/>
              <a:cs typeface="Arial"/>
              <a:sym typeface="Century Gothic"/>
            </a:endParaRPr>
          </a:p>
          <a:p>
            <a:pPr marL="0" marR="0" lvl="0" indent="0" algn="l" defTabSz="914400" rtl="0" eaLnBrk="1" fontAlgn="auto" latinLnBrk="0" hangingPunct="1">
              <a:lnSpc>
                <a:spcPct val="100000"/>
              </a:lnSpc>
              <a:spcBef>
                <a:spcPts val="0"/>
              </a:spcBef>
              <a:spcAft>
                <a:spcPts val="0"/>
              </a:spcAft>
              <a:buClr>
                <a:srgbClr val="000000"/>
              </a:buClr>
              <a:buSzPts val="2400"/>
              <a:buFont typeface="Arial"/>
              <a:buNone/>
              <a:tabLst/>
              <a:defRPr/>
            </a:pPr>
            <a:r>
              <a:rPr lang="en-GB" sz="1200" b="1" i="0" u="none" strike="noStrike" cap="none" dirty="0">
                <a:solidFill>
                  <a:schemeClr val="accent1"/>
                </a:solidFill>
                <a:latin typeface="Century Gothic"/>
                <a:ea typeface="Arial"/>
                <a:cs typeface="Arial"/>
                <a:sym typeface="Century Gothic"/>
              </a:rPr>
              <a:t>Drill</a:t>
            </a:r>
            <a:r>
              <a:rPr lang="en-GB" sz="1200" b="0" i="0" u="none" strike="noStrike" cap="none" dirty="0">
                <a:solidFill>
                  <a:schemeClr val="accent1"/>
                </a:solidFill>
                <a:latin typeface="Century Gothic"/>
                <a:ea typeface="Arial"/>
                <a:cs typeface="Arial"/>
                <a:sym typeface="Century Gothic"/>
              </a:rPr>
              <a:t>:</a:t>
            </a:r>
          </a:p>
          <a:p>
            <a:pPr marL="228600" marR="0" lvl="0" indent="-228600" algn="l" defTabSz="914400" rtl="0" eaLnBrk="1" fontAlgn="auto" latinLnBrk="0" hangingPunct="1">
              <a:lnSpc>
                <a:spcPct val="100000"/>
              </a:lnSpc>
              <a:spcBef>
                <a:spcPts val="0"/>
              </a:spcBef>
              <a:spcAft>
                <a:spcPts val="0"/>
              </a:spcAft>
              <a:buClr>
                <a:srgbClr val="000000"/>
              </a:buClr>
              <a:buSzPts val="2400"/>
              <a:buFont typeface="Arial"/>
              <a:buAutoNum type="arabicPeriod"/>
              <a:tabLst/>
              <a:defRPr/>
            </a:pPr>
            <a:r>
              <a:rPr lang="en-GB" sz="1200" b="0" i="0" u="none" strike="noStrike" cap="none" dirty="0">
                <a:solidFill>
                  <a:srgbClr val="1F3864"/>
                </a:solidFill>
                <a:latin typeface="Century Gothic"/>
                <a:ea typeface="Century Gothic"/>
                <a:cs typeface="Century Gothic"/>
                <a:sym typeface="Century Gothic"/>
              </a:rPr>
              <a:t>Electrolysis is the process by which ionic substances are decomposed into simpler substances when an electric current is passed through them</a:t>
            </a:r>
          </a:p>
          <a:p>
            <a:pPr marL="228600" marR="0" lvl="0" indent="-228600" algn="l" defTabSz="914400" rtl="0" eaLnBrk="1" fontAlgn="auto" latinLnBrk="0" hangingPunct="1">
              <a:lnSpc>
                <a:spcPct val="100000"/>
              </a:lnSpc>
              <a:spcBef>
                <a:spcPts val="0"/>
              </a:spcBef>
              <a:spcAft>
                <a:spcPts val="0"/>
              </a:spcAft>
              <a:buClr>
                <a:srgbClr val="000000"/>
              </a:buClr>
              <a:buSzPts val="2400"/>
              <a:buFont typeface="Arial"/>
              <a:buAutoNum type="arabicPeriod"/>
              <a:tabLst/>
              <a:defRPr/>
            </a:pPr>
            <a:r>
              <a:rPr lang="en-GB" sz="1200" b="0" i="0" u="none" strike="noStrike" cap="none" dirty="0">
                <a:solidFill>
                  <a:srgbClr val="1F3864"/>
                </a:solidFill>
                <a:latin typeface="Century Gothic"/>
                <a:ea typeface="Century Gothic"/>
                <a:cs typeface="Century Gothic"/>
                <a:sym typeface="Century Gothic"/>
              </a:rPr>
              <a:t>For electrolysis to work, the ions must be free to move, which is only possible when an ionic substance is dissolved in water or melted.</a:t>
            </a:r>
            <a:endParaRPr lang="en-GB" sz="1200" b="0" i="0" u="none" strike="noStrike" cap="none" dirty="0">
              <a:solidFill>
                <a:schemeClr val="accent1"/>
              </a:solidFill>
              <a:latin typeface="Century Gothic"/>
              <a:ea typeface="Century Gothic"/>
              <a:cs typeface="Arial"/>
              <a:sym typeface="Century Gothic"/>
            </a:endParaRPr>
          </a:p>
          <a:p>
            <a:pPr marL="228600" marR="0" lvl="0" indent="-228600" algn="l" defTabSz="914400" rtl="0" eaLnBrk="1" fontAlgn="auto" latinLnBrk="0" hangingPunct="1">
              <a:lnSpc>
                <a:spcPct val="100000"/>
              </a:lnSpc>
              <a:spcBef>
                <a:spcPts val="0"/>
              </a:spcBef>
              <a:spcAft>
                <a:spcPts val="0"/>
              </a:spcAft>
              <a:buClr>
                <a:srgbClr val="000000"/>
              </a:buClr>
              <a:buSzPts val="2400"/>
              <a:buFont typeface="Arial"/>
              <a:buAutoNum type="arabicPeriod"/>
              <a:tabLst/>
              <a:defRPr/>
            </a:pPr>
            <a:endParaRPr lang="en-GB" sz="1200" b="0" i="0" u="none" strike="noStrike" cap="none" dirty="0">
              <a:solidFill>
                <a:schemeClr val="accent1"/>
              </a:solidFill>
              <a:latin typeface="Century Gothic"/>
              <a:ea typeface="Arial"/>
              <a:cs typeface="Arial"/>
              <a:sym typeface="Century Gothic"/>
            </a:endParaRPr>
          </a:p>
          <a:p>
            <a:pPr marL="0" marR="0" lvl="0" indent="0" algn="l" defTabSz="914400" rtl="0" eaLnBrk="1" fontAlgn="auto" latinLnBrk="0" hangingPunct="1">
              <a:lnSpc>
                <a:spcPct val="100000"/>
              </a:lnSpc>
              <a:spcBef>
                <a:spcPts val="0"/>
              </a:spcBef>
              <a:spcAft>
                <a:spcPts val="0"/>
              </a:spcAft>
              <a:buClr>
                <a:srgbClr val="000000"/>
              </a:buClr>
              <a:buSzPts val="2400"/>
              <a:buFont typeface="Arial"/>
              <a:buNone/>
              <a:tabLst/>
              <a:defRPr/>
            </a:pPr>
            <a:endParaRPr lang="en-GB" sz="900" b="0" i="0" u="none" strike="noStrike" cap="none" dirty="0">
              <a:solidFill>
                <a:schemeClr val="accent1"/>
              </a:solidFill>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2400"/>
              <a:buFont typeface="Arial"/>
              <a:buNone/>
              <a:tabLst/>
              <a:defRPr/>
            </a:pPr>
            <a:endParaRPr lang="en-GB" sz="1200" b="1" i="0" u="none" strike="noStrike" cap="none" dirty="0">
              <a:solidFill>
                <a:srgbClr val="1F3864"/>
              </a:solidFill>
              <a:latin typeface="Century Gothic"/>
              <a:sym typeface="Century Gothic"/>
            </a:endParaRPr>
          </a:p>
        </p:txBody>
      </p:sp>
      <p:sp>
        <p:nvSpPr>
          <p:cNvPr id="81" name="Google Shape;81;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GB"/>
              <a:t>4</a:t>
            </a:fld>
            <a:endParaRPr/>
          </a:p>
        </p:txBody>
      </p:sp>
    </p:spTree>
    <p:extLst>
      <p:ext uri="{BB962C8B-B14F-4D97-AF65-F5344CB8AC3E}">
        <p14:creationId xmlns:p14="http://schemas.microsoft.com/office/powerpoint/2010/main" val="29943511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0" name="Google Shape;80;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2400"/>
              <a:buFont typeface="Arial"/>
              <a:buNone/>
              <a:tabLst/>
              <a:defRPr/>
            </a:pPr>
            <a:r>
              <a:rPr lang="en-GB" sz="1200" b="0" i="0" u="none" strike="noStrike" cap="none" dirty="0">
                <a:solidFill>
                  <a:srgbClr val="1F3864"/>
                </a:solidFill>
                <a:latin typeface="Century Gothic"/>
                <a:sym typeface="Century Gothic"/>
              </a:rPr>
              <a:t>Answers:</a:t>
            </a:r>
          </a:p>
          <a:p>
            <a:pPr marL="0" marR="0" lvl="0" indent="0" algn="l" defTabSz="914400" rtl="0" eaLnBrk="1" fontAlgn="auto" latinLnBrk="0" hangingPunct="1">
              <a:lnSpc>
                <a:spcPct val="100000"/>
              </a:lnSpc>
              <a:spcBef>
                <a:spcPts val="0"/>
              </a:spcBef>
              <a:spcAft>
                <a:spcPts val="0"/>
              </a:spcAft>
              <a:buClr>
                <a:srgbClr val="000000"/>
              </a:buClr>
              <a:buSzPts val="2400"/>
              <a:buFont typeface="Arial"/>
              <a:buNone/>
              <a:tabLst/>
              <a:defRPr/>
            </a:pPr>
            <a:endParaRPr lang="en-GB" sz="1200" b="0" i="0" u="none" strike="noStrike" cap="none" dirty="0">
              <a:solidFill>
                <a:srgbClr val="1F3864"/>
              </a:solidFill>
              <a:latin typeface="Century Gothic"/>
              <a:sym typeface="Century Gothic"/>
            </a:endParaRPr>
          </a:p>
          <a:p>
            <a:pPr marL="228600" marR="0" lvl="0" indent="-228600" algn="l" defTabSz="914400" rtl="0" eaLnBrk="1" fontAlgn="auto" latinLnBrk="0" hangingPunct="1">
              <a:lnSpc>
                <a:spcPct val="100000"/>
              </a:lnSpc>
              <a:spcBef>
                <a:spcPts val="0"/>
              </a:spcBef>
              <a:spcAft>
                <a:spcPts val="0"/>
              </a:spcAft>
              <a:buClr>
                <a:srgbClr val="000000"/>
              </a:buClr>
              <a:buSzPts val="2400"/>
              <a:buFont typeface="Arial"/>
              <a:buAutoNum type="arabicPeriod"/>
              <a:tabLst/>
              <a:defRPr/>
            </a:pPr>
            <a:r>
              <a:rPr lang="en-GB" sz="1200" b="0" i="0" u="none" strike="noStrike" cap="none" dirty="0">
                <a:solidFill>
                  <a:srgbClr val="1F3864"/>
                </a:solidFill>
                <a:latin typeface="Century Gothic"/>
                <a:sym typeface="Century Gothic"/>
              </a:rPr>
              <a:t>The average person in the UK uses about 26 tonnes of raw materials each year</a:t>
            </a:r>
          </a:p>
          <a:p>
            <a:pPr marL="228600" marR="0" lvl="0" indent="-228600" algn="l" defTabSz="914400" rtl="0" eaLnBrk="1" fontAlgn="auto" latinLnBrk="0" hangingPunct="1">
              <a:lnSpc>
                <a:spcPct val="100000"/>
              </a:lnSpc>
              <a:spcBef>
                <a:spcPts val="0"/>
              </a:spcBef>
              <a:spcAft>
                <a:spcPts val="0"/>
              </a:spcAft>
              <a:buClr>
                <a:srgbClr val="000000"/>
              </a:buClr>
              <a:buSzPts val="2400"/>
              <a:buFont typeface="Arial"/>
              <a:buAutoNum type="arabicPeriod"/>
              <a:tabLst/>
              <a:defRPr/>
            </a:pPr>
            <a:r>
              <a:rPr lang="en-GB" sz="1200" b="0" i="0" u="none" strike="noStrike" cap="none" dirty="0">
                <a:solidFill>
                  <a:srgbClr val="1F3864"/>
                </a:solidFill>
                <a:latin typeface="Century Gothic"/>
                <a:sym typeface="Century Gothic"/>
              </a:rPr>
              <a:t>We cannot suddenly stop mining because this would create an energy crisis for countries that depend on coal for energy</a:t>
            </a:r>
          </a:p>
          <a:p>
            <a:pPr marL="228600" marR="0" lvl="0" indent="-228600" algn="l" defTabSz="914400" rtl="0" eaLnBrk="1" fontAlgn="auto" latinLnBrk="0" hangingPunct="1">
              <a:lnSpc>
                <a:spcPct val="100000"/>
              </a:lnSpc>
              <a:spcBef>
                <a:spcPts val="0"/>
              </a:spcBef>
              <a:spcAft>
                <a:spcPts val="0"/>
              </a:spcAft>
              <a:buClr>
                <a:srgbClr val="000000"/>
              </a:buClr>
              <a:buSzPts val="2400"/>
              <a:buFont typeface="Arial"/>
              <a:buAutoNum type="arabicPeriod"/>
              <a:tabLst/>
              <a:defRPr/>
            </a:pPr>
            <a:r>
              <a:rPr lang="en-GB" sz="1200" b="0" i="0" u="none" strike="noStrike" cap="none" dirty="0">
                <a:solidFill>
                  <a:srgbClr val="1F3864"/>
                </a:solidFill>
                <a:latin typeface="Century Gothic"/>
                <a:sym typeface="Century Gothic"/>
              </a:rPr>
              <a:t>15% of the energy in Europe is generated using coal</a:t>
            </a:r>
          </a:p>
          <a:p>
            <a:pPr marL="228600" marR="0" lvl="0" indent="-228600" algn="l" defTabSz="914400" rtl="0" eaLnBrk="1" fontAlgn="auto" latinLnBrk="0" hangingPunct="1">
              <a:lnSpc>
                <a:spcPct val="100000"/>
              </a:lnSpc>
              <a:spcBef>
                <a:spcPts val="0"/>
              </a:spcBef>
              <a:spcAft>
                <a:spcPts val="0"/>
              </a:spcAft>
              <a:buClr>
                <a:srgbClr val="000000"/>
              </a:buClr>
              <a:buSzPts val="2400"/>
              <a:buFont typeface="Arial"/>
              <a:buAutoNum type="arabicPeriod"/>
              <a:tabLst/>
              <a:defRPr/>
            </a:pPr>
            <a:r>
              <a:rPr lang="en-GB" sz="1200" b="0" i="0" u="none" strike="noStrike" cap="none" dirty="0">
                <a:solidFill>
                  <a:srgbClr val="1F3864"/>
                </a:solidFill>
                <a:latin typeface="Century Gothic"/>
                <a:sym typeface="Century Gothic"/>
              </a:rPr>
              <a:t>equivalent = equal, active = working at the moment, on-going</a:t>
            </a:r>
          </a:p>
        </p:txBody>
      </p:sp>
      <p:sp>
        <p:nvSpPr>
          <p:cNvPr id="81" name="Google Shape;81;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GB"/>
              <a:t>5</a:t>
            </a:fld>
            <a:endParaRPr/>
          </a:p>
        </p:txBody>
      </p:sp>
    </p:spTree>
    <p:extLst>
      <p:ext uri="{BB962C8B-B14F-4D97-AF65-F5344CB8AC3E}">
        <p14:creationId xmlns:p14="http://schemas.microsoft.com/office/powerpoint/2010/main" val="21132914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1" kern="1200" dirty="0">
                <a:solidFill>
                  <a:schemeClr val="tx1"/>
                </a:solidFill>
                <a:effectLst/>
                <a:latin typeface="+mn-lt"/>
                <a:ea typeface="+mn-ea"/>
                <a:cs typeface="+mn-cs"/>
              </a:rPr>
              <a:t>Big Idea: Reactions Rearrange Matter</a:t>
            </a:r>
            <a:endParaRPr lang="en-GB" sz="1200" kern="1200" dirty="0">
              <a:solidFill>
                <a:schemeClr val="tx1"/>
              </a:solidFill>
              <a:effectLst/>
              <a:latin typeface="+mn-lt"/>
              <a:ea typeface="+mn-ea"/>
              <a:cs typeface="+mn-cs"/>
            </a:endParaRPr>
          </a:p>
          <a:p>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B7C1065-6FAC-EB47-82DC-34C50BE3F4B9}" type="slidenum">
              <a:rPr kumimoji="0" lang="en-US" sz="1800" b="0" i="0" u="none" strike="noStrike" kern="1200" cap="none" spc="0" normalizeH="0" baseline="0" noProof="0" smtClean="0">
                <a:ln>
                  <a:noFill/>
                </a:ln>
                <a:solidFill>
                  <a:srgbClr val="000000"/>
                </a:solidFill>
                <a:effectLst/>
                <a:uLnTx/>
                <a:uFillTx/>
                <a:latin typeface="Arial"/>
                <a:ea typeface="+mn-ea"/>
                <a:cs typeface="Arial"/>
                <a:sym typeface="Arial"/>
              </a:rPr>
              <a:pPr marL="0" marR="0" lvl="0" indent="0" algn="l" defTabSz="914400" rtl="0" eaLnBrk="1" fontAlgn="auto" latinLnBrk="0" hangingPunct="1">
                <a:lnSpc>
                  <a:spcPct val="100000"/>
                </a:lnSpc>
                <a:spcBef>
                  <a:spcPts val="0"/>
                </a:spcBef>
                <a:spcAft>
                  <a:spcPts val="0"/>
                </a:spcAft>
                <a:buClrTx/>
                <a:buSzTx/>
                <a:buFontTx/>
                <a:buNone/>
                <a:tabLst/>
                <a:defRPr/>
              </a:pPr>
              <a:t>6</a:t>
            </a:fld>
            <a:endParaRPr kumimoji="0" lang="en-US" sz="1800" b="0" i="0" u="none" strike="noStrike" kern="1200" cap="none" spc="0" normalizeH="0" baseline="0" noProof="0">
              <a:ln>
                <a:noFill/>
              </a:ln>
              <a:solidFill>
                <a:srgbClr val="000000"/>
              </a:solidFill>
              <a:effectLst/>
              <a:uLnTx/>
              <a:uFillTx/>
              <a:latin typeface="Arial"/>
              <a:ea typeface="+mn-ea"/>
              <a:cs typeface="Arial"/>
              <a:sym typeface="Arial"/>
            </a:endParaRPr>
          </a:p>
        </p:txBody>
      </p:sp>
    </p:spTree>
    <p:extLst>
      <p:ext uri="{BB962C8B-B14F-4D97-AF65-F5344CB8AC3E}">
        <p14:creationId xmlns:p14="http://schemas.microsoft.com/office/powerpoint/2010/main" val="19567484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Guidance:</a:t>
            </a:r>
          </a:p>
          <a:p>
            <a:r>
              <a:rPr lang="en-US" b="0" dirty="0"/>
              <a:t>See unit overview document and planning guidance to see how these objectives are typically assessed at GCSE, including examples of what students should be able to do following this lesson.</a:t>
            </a:r>
          </a:p>
          <a:p>
            <a:r>
              <a:rPr lang="en-US" b="1" dirty="0"/>
              <a:t>Planning for different needs:</a:t>
            </a:r>
          </a:p>
          <a:p>
            <a:r>
              <a:rPr lang="en-US" b="0" dirty="0"/>
              <a:t>The learning objectives given on this slide are suggested based on the most common requirements for exams, however they can be adapted based on the needs of different classes.</a:t>
            </a:r>
          </a:p>
          <a:p>
            <a:r>
              <a:rPr lang="en-US" b="0" dirty="0"/>
              <a:t>For best practice, the unit preparation booklet should be used to determine the appropriate focus of lessons within the unit. </a:t>
            </a:r>
          </a:p>
          <a:p>
            <a:r>
              <a:rPr lang="en-US" b="0" dirty="0"/>
              <a:t>While it is not possible to explicitly split content into levelled grades, we recommend that lesson objectives can be classified as critical, core or stretch. </a:t>
            </a:r>
          </a:p>
          <a:p>
            <a:r>
              <a:rPr lang="en-US" b="0" i="1" dirty="0"/>
              <a:t>Critical</a:t>
            </a:r>
            <a:r>
              <a:rPr lang="en-US" b="0" dirty="0"/>
              <a:t>: the content or skill is essential for all students to be able to progress.</a:t>
            </a:r>
          </a:p>
          <a:p>
            <a:r>
              <a:rPr lang="en-US" b="0" i="1" dirty="0"/>
              <a:t>Core</a:t>
            </a:r>
            <a:r>
              <a:rPr lang="en-US" b="0" dirty="0"/>
              <a:t>: the content or skill is important for students to progress, but other opportunities may be available to revisit it.</a:t>
            </a:r>
          </a:p>
          <a:p>
            <a:r>
              <a:rPr lang="en-US" b="0" i="1" dirty="0"/>
              <a:t>Stretch</a:t>
            </a:r>
            <a:r>
              <a:rPr lang="en-US" b="0" dirty="0"/>
              <a:t>: the content or skill may not be essential for all students but is important for students aiming for the highest grades. </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b="0" i="1" dirty="0"/>
              <a:t>Key skill: </a:t>
            </a:r>
            <a:r>
              <a:rPr lang="en-US" b="0" dirty="0"/>
              <a:t>this is a crucial skill being developed in this unit as part of the skill mapping</a:t>
            </a:r>
          </a:p>
          <a:p>
            <a:endParaRPr lang="en-US" dirty="0"/>
          </a:p>
          <a:p>
            <a:r>
              <a:rPr lang="en-GB" sz="1800" b="1" dirty="0">
                <a:effectLst/>
                <a:highlight>
                  <a:srgbClr val="00FF00"/>
                </a:highlight>
                <a:latin typeface="Century Gothic" panose="020B0502020202020204" pitchFamily="34" charset="0"/>
                <a:ea typeface="Calibri" panose="020F0502020204030204" pitchFamily="34" charset="0"/>
                <a:cs typeface="Arial" panose="020B0604020202020204" pitchFamily="34" charset="0"/>
              </a:rPr>
              <a:t>C4.2.8 Lesson Objectives:</a:t>
            </a:r>
          </a:p>
          <a:p>
            <a:r>
              <a:rPr lang="en-US" sz="1800" dirty="0">
                <a:latin typeface="Century Gothic" panose="020B0502020202020204" pitchFamily="34" charset="0"/>
              </a:rPr>
              <a:t>Critical: Recall that metals can be extracted from molten compounds by electrolysis</a:t>
            </a:r>
          </a:p>
          <a:p>
            <a:r>
              <a:rPr lang="en-US" sz="1800" dirty="0">
                <a:latin typeface="Century Gothic" panose="020B0502020202020204" pitchFamily="34" charset="0"/>
              </a:rPr>
              <a:t>Critical: Describe a disadvantage of extraction of metals by electrolysis</a:t>
            </a:r>
          </a:p>
          <a:p>
            <a:r>
              <a:rPr lang="en-US" sz="1800" dirty="0">
                <a:latin typeface="Century Gothic" panose="020B0502020202020204" pitchFamily="34" charset="0"/>
              </a:rPr>
              <a:t>Critical: Describe how electrolysis is used to extract aluminium from its ore</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7</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7833245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1" name="Google Shape;101;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GB" b="1" dirty="0"/>
              <a:t>Fix-it guidance from previous exit ticket:</a:t>
            </a:r>
            <a:endParaRPr lang="en-GB" b="0" dirty="0"/>
          </a:p>
          <a:p>
            <a:pPr marL="0" marR="0" lvl="0" indent="0" algn="l" rtl="0">
              <a:lnSpc>
                <a:spcPct val="100000"/>
              </a:lnSpc>
              <a:spcBef>
                <a:spcPts val="0"/>
              </a:spcBef>
              <a:spcAft>
                <a:spcPts val="0"/>
              </a:spcAft>
              <a:buClr>
                <a:schemeClr val="dk1"/>
              </a:buClr>
              <a:buSzPts val="1200"/>
              <a:buFont typeface="+mj-lt"/>
              <a:buNone/>
            </a:pPr>
            <a:r>
              <a:rPr lang="en-GB" b="1" dirty="0"/>
              <a:t>Q1. Answer: C</a:t>
            </a:r>
          </a:p>
          <a:p>
            <a:pPr marL="0" marR="0" lvl="0" indent="0" algn="l" rtl="0">
              <a:lnSpc>
                <a:spcPct val="100000"/>
              </a:lnSpc>
              <a:spcBef>
                <a:spcPts val="0"/>
              </a:spcBef>
              <a:spcAft>
                <a:spcPts val="0"/>
              </a:spcAft>
              <a:buClr>
                <a:schemeClr val="dk1"/>
              </a:buClr>
              <a:buSzPts val="1200"/>
              <a:buFont typeface="+mj-lt"/>
              <a:buNone/>
            </a:pPr>
            <a:r>
              <a:rPr lang="en-GB" b="0" dirty="0"/>
              <a:t>If students answer a or b, they are confusing anode and cathode with anion and cation. If students answer D, they are confusing the anode with the cathode. </a:t>
            </a:r>
            <a:r>
              <a:rPr lang="en-GB" i="1" dirty="0"/>
              <a:t>To fix-it, define each of these terms clearly, then annotate an image of an electrolysis set-up with the key words. You may want to use memory tools to help students to recall these words, for example the pneumonic PANIC – ‘</a:t>
            </a:r>
            <a:r>
              <a:rPr lang="en-GB" i="1" u="sng" dirty="0"/>
              <a:t>P</a:t>
            </a:r>
            <a:r>
              <a:rPr lang="en-GB" i="1" dirty="0"/>
              <a:t>ositive </a:t>
            </a:r>
            <a:r>
              <a:rPr lang="en-GB" i="1" u="sng" dirty="0"/>
              <a:t>A</a:t>
            </a:r>
            <a:r>
              <a:rPr lang="en-GB" i="1" dirty="0"/>
              <a:t>node, </a:t>
            </a:r>
            <a:r>
              <a:rPr lang="en-GB" i="1" u="sng" dirty="0"/>
              <a:t>N</a:t>
            </a:r>
            <a:r>
              <a:rPr lang="en-GB" i="1" dirty="0"/>
              <a:t>egative </a:t>
            </a:r>
            <a:r>
              <a:rPr lang="en-GB" i="1" u="sng" dirty="0"/>
              <a:t>I</a:t>
            </a:r>
            <a:r>
              <a:rPr lang="en-GB" i="1" dirty="0"/>
              <a:t>s </a:t>
            </a:r>
            <a:r>
              <a:rPr lang="en-GB" i="1" u="sng" dirty="0"/>
              <a:t>C</a:t>
            </a:r>
            <a:r>
              <a:rPr lang="en-GB" i="1" dirty="0"/>
              <a:t>athode’</a:t>
            </a:r>
          </a:p>
          <a:p>
            <a:pPr marL="0" marR="0" lvl="0" indent="0" algn="l" rtl="0">
              <a:lnSpc>
                <a:spcPct val="100000"/>
              </a:lnSpc>
              <a:spcBef>
                <a:spcPts val="0"/>
              </a:spcBef>
              <a:spcAft>
                <a:spcPts val="0"/>
              </a:spcAft>
              <a:buClr>
                <a:schemeClr val="dk1"/>
              </a:buClr>
              <a:buSzPts val="1200"/>
              <a:buFont typeface="+mj-lt"/>
              <a:buNone/>
            </a:pPr>
            <a:r>
              <a:rPr lang="en-GB" b="1" i="0" dirty="0"/>
              <a:t>Q2. </a:t>
            </a:r>
            <a:r>
              <a:rPr lang="en-GB" b="1" dirty="0"/>
              <a:t>Answer: A</a:t>
            </a:r>
          </a:p>
          <a:p>
            <a:pPr marL="0" marR="0" lvl="0" indent="0" algn="l" rtl="0">
              <a:lnSpc>
                <a:spcPct val="100000"/>
              </a:lnSpc>
              <a:spcBef>
                <a:spcPts val="0"/>
              </a:spcBef>
              <a:spcAft>
                <a:spcPts val="0"/>
              </a:spcAft>
              <a:buClr>
                <a:schemeClr val="dk1"/>
              </a:buClr>
              <a:buSzPts val="1200"/>
              <a:buFont typeface="+mj-lt"/>
              <a:buNone/>
            </a:pPr>
            <a:r>
              <a:rPr lang="en-GB" b="0" dirty="0"/>
              <a:t>If students answer B or C, they have correctly recalled that solid sodium chloride does not conduct electricity, but they have mixed up (or not been specific enough when using) the words ‘ion’, ‘particle’ and ‘electron’. </a:t>
            </a:r>
            <a:r>
              <a:rPr lang="en-GB" i="1" dirty="0"/>
              <a:t>To fix-it, dual code a diagram of an ionic lattice on the board, labelling the ions within. Explain why ‘ion’ is the best word to use to describe the sodium and chloride ions within. </a:t>
            </a:r>
          </a:p>
          <a:p>
            <a:pPr marL="0" marR="0" lvl="0" indent="0" algn="l" rtl="0">
              <a:lnSpc>
                <a:spcPct val="100000"/>
              </a:lnSpc>
              <a:spcBef>
                <a:spcPts val="0"/>
              </a:spcBef>
              <a:spcAft>
                <a:spcPts val="0"/>
              </a:spcAft>
              <a:buClr>
                <a:schemeClr val="dk1"/>
              </a:buClr>
              <a:buSzPts val="1200"/>
              <a:buFont typeface="+mj-lt"/>
              <a:buNone/>
            </a:pPr>
            <a:r>
              <a:rPr lang="en-GB" b="0" i="0" dirty="0"/>
              <a:t>If students answer D, they have mistakenly thought that electrolysis will work with sodium chloride, perhaps because they think that solid sodium chloride will conduct electricity, </a:t>
            </a:r>
            <a:r>
              <a:rPr lang="en-GB" b="0" i="1" dirty="0"/>
              <a:t>To fix-it, ask students to review the properties of ionic substances from unit C4.1, and explain why ionic substances do not conduct electricity when solid.</a:t>
            </a:r>
            <a:endParaRPr lang="en-GB" b="0" i="0" dirty="0"/>
          </a:p>
          <a:p>
            <a:pPr marL="0" marR="0" lvl="0" indent="0" algn="l" rtl="0">
              <a:lnSpc>
                <a:spcPct val="100000"/>
              </a:lnSpc>
              <a:spcBef>
                <a:spcPts val="0"/>
              </a:spcBef>
              <a:spcAft>
                <a:spcPts val="0"/>
              </a:spcAft>
              <a:buClr>
                <a:schemeClr val="dk1"/>
              </a:buClr>
              <a:buSzPts val="1200"/>
              <a:buFont typeface="+mj-lt"/>
              <a:buNone/>
            </a:pPr>
            <a:r>
              <a:rPr lang="en-GB" b="1" i="0" dirty="0"/>
              <a:t>Q3. </a:t>
            </a:r>
            <a:r>
              <a:rPr lang="en-GB" b="1" dirty="0"/>
              <a:t>Answer: B</a:t>
            </a:r>
          </a:p>
          <a:p>
            <a:pPr marL="0" marR="0" lvl="0" indent="0" algn="l" rtl="0">
              <a:lnSpc>
                <a:spcPct val="100000"/>
              </a:lnSpc>
              <a:spcBef>
                <a:spcPts val="0"/>
              </a:spcBef>
              <a:spcAft>
                <a:spcPts val="0"/>
              </a:spcAft>
              <a:buClr>
                <a:schemeClr val="dk1"/>
              </a:buClr>
              <a:buSzPts val="1200"/>
              <a:buFont typeface="+mj-lt"/>
              <a:buNone/>
            </a:pPr>
            <a:r>
              <a:rPr lang="en-GB" b="0" dirty="0"/>
              <a:t>If students answer A, C or D, they cannot yet identify the electrolyte in an electrolysis set-up. </a:t>
            </a:r>
            <a:r>
              <a:rPr lang="en-GB" i="1" dirty="0"/>
              <a:t>To fix-it, annotate an image of an electrolysis apparatus to show what each part is called. You could show alternative set ups of electrolysis to check that students can still name these parts when they are arranged slightly differently.</a:t>
            </a:r>
            <a:endParaRPr lang="en-GB" b="0" i="1" dirty="0"/>
          </a:p>
          <a:p>
            <a:pPr marL="0" marR="0" lvl="0" indent="0" algn="l" rtl="0">
              <a:lnSpc>
                <a:spcPct val="100000"/>
              </a:lnSpc>
              <a:spcBef>
                <a:spcPts val="0"/>
              </a:spcBef>
              <a:spcAft>
                <a:spcPts val="0"/>
              </a:spcAft>
              <a:buClr>
                <a:schemeClr val="dk1"/>
              </a:buClr>
              <a:buSzPts val="1200"/>
              <a:buFont typeface="+mj-lt"/>
              <a:buNone/>
            </a:pPr>
            <a:endParaRPr lang="en-GB" b="0" i="1" dirty="0"/>
          </a:p>
          <a:p>
            <a:pPr marL="0" marR="0" lvl="0" indent="0" algn="l" rtl="0">
              <a:lnSpc>
                <a:spcPct val="100000"/>
              </a:lnSpc>
              <a:spcBef>
                <a:spcPts val="0"/>
              </a:spcBef>
              <a:spcAft>
                <a:spcPts val="0"/>
              </a:spcAft>
              <a:buClr>
                <a:schemeClr val="dk1"/>
              </a:buClr>
              <a:buSzPts val="1200"/>
              <a:buFont typeface="+mj-lt"/>
              <a:buNone/>
            </a:pPr>
            <a:endParaRPr lang="en-GB" b="0" i="1" dirty="0"/>
          </a:p>
          <a:p>
            <a:pPr marL="0" marR="0" lvl="0" indent="0" algn="l" rtl="0">
              <a:lnSpc>
                <a:spcPct val="100000"/>
              </a:lnSpc>
              <a:spcBef>
                <a:spcPts val="0"/>
              </a:spcBef>
              <a:spcAft>
                <a:spcPts val="0"/>
              </a:spcAft>
              <a:buClr>
                <a:schemeClr val="dk1"/>
              </a:buClr>
              <a:buSzPts val="1200"/>
              <a:buFont typeface="Calibri"/>
              <a:buNone/>
            </a:pPr>
            <a:endParaRPr dirty="0"/>
          </a:p>
          <a:p>
            <a:pPr marL="0" marR="0" lvl="0" indent="0" algn="l" rtl="0">
              <a:lnSpc>
                <a:spcPct val="100000"/>
              </a:lnSpc>
              <a:spcBef>
                <a:spcPts val="0"/>
              </a:spcBef>
              <a:spcAft>
                <a:spcPts val="0"/>
              </a:spcAft>
              <a:buClr>
                <a:schemeClr val="dk1"/>
              </a:buClr>
              <a:buSzPts val="1200"/>
              <a:buFont typeface="Calibri"/>
              <a:buNone/>
            </a:pPr>
            <a:endParaRPr dirty="0"/>
          </a:p>
          <a:p>
            <a:pPr marL="0" lvl="0" indent="0" algn="l" rtl="0">
              <a:lnSpc>
                <a:spcPct val="100000"/>
              </a:lnSpc>
              <a:spcBef>
                <a:spcPts val="0"/>
              </a:spcBef>
              <a:spcAft>
                <a:spcPts val="0"/>
              </a:spcAft>
              <a:buSzPts val="1400"/>
              <a:buNone/>
            </a:pPr>
            <a:endParaRPr dirty="0"/>
          </a:p>
        </p:txBody>
      </p:sp>
      <p:sp>
        <p:nvSpPr>
          <p:cNvPr id="102" name="Google Shape;102;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GB"/>
              <a:t>8</a:t>
            </a:fld>
            <a:endParaRPr/>
          </a:p>
        </p:txBody>
      </p:sp>
    </p:spTree>
    <p:extLst>
      <p:ext uri="{BB962C8B-B14F-4D97-AF65-F5344CB8AC3E}">
        <p14:creationId xmlns:p14="http://schemas.microsoft.com/office/powerpoint/2010/main" val="15049331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lnSpc>
                <a:spcPct val="100000"/>
              </a:lnSpc>
              <a:spcBef>
                <a:spcPts val="0"/>
              </a:spcBef>
              <a:spcAft>
                <a:spcPts val="0"/>
              </a:spcAft>
              <a:buSzPts val="1400"/>
              <a:buNone/>
            </a:pPr>
            <a:r>
              <a:rPr lang="en-GB" b="1" dirty="0"/>
              <a:t>Exposition type: </a:t>
            </a:r>
            <a:r>
              <a:rPr lang="en-GB" dirty="0"/>
              <a:t>Explanation</a:t>
            </a:r>
          </a:p>
          <a:p>
            <a:pPr marL="0" lvl="0" indent="0" algn="l" rtl="0">
              <a:lnSpc>
                <a:spcPct val="100000"/>
              </a:lnSpc>
              <a:spcBef>
                <a:spcPts val="0"/>
              </a:spcBef>
              <a:spcAft>
                <a:spcPts val="0"/>
              </a:spcAft>
              <a:buSzPts val="1400"/>
              <a:buNone/>
            </a:pPr>
            <a:endParaRPr lang="en-GB" dirty="0"/>
          </a:p>
          <a:p>
            <a:pPr marL="0" lvl="0" indent="0" algn="l" rtl="0">
              <a:lnSpc>
                <a:spcPct val="100000"/>
              </a:lnSpc>
              <a:spcBef>
                <a:spcPts val="0"/>
              </a:spcBef>
              <a:spcAft>
                <a:spcPts val="0"/>
              </a:spcAft>
              <a:buSzPts val="1400"/>
              <a:buNone/>
            </a:pPr>
            <a:r>
              <a:rPr lang="en-GB" b="1" dirty="0"/>
              <a:t>Model teacher exposition:</a:t>
            </a:r>
          </a:p>
          <a:p>
            <a:pPr marL="0" lvl="0" indent="0" algn="l" rtl="0">
              <a:lnSpc>
                <a:spcPct val="100000"/>
              </a:lnSpc>
              <a:spcBef>
                <a:spcPts val="0"/>
              </a:spcBef>
              <a:spcAft>
                <a:spcPts val="0"/>
              </a:spcAft>
              <a:buSzPts val="1400"/>
              <a:buNone/>
            </a:pPr>
            <a:r>
              <a:rPr lang="en-GB" b="0" i="0" dirty="0"/>
              <a:t>Metals can be extracted from their ores using electrolysis.</a:t>
            </a:r>
          </a:p>
          <a:p>
            <a:pPr marL="0" lvl="0" indent="0" algn="l" rtl="0">
              <a:lnSpc>
                <a:spcPct val="100000"/>
              </a:lnSpc>
              <a:spcBef>
                <a:spcPts val="0"/>
              </a:spcBef>
              <a:spcAft>
                <a:spcPts val="0"/>
              </a:spcAft>
              <a:buSzPts val="1400"/>
              <a:buNone/>
            </a:pPr>
            <a:r>
              <a:rPr lang="en-GB" b="0" i="1" dirty="0"/>
              <a:t>When you think about an ore, what do you picture in your mind? </a:t>
            </a:r>
            <a:r>
              <a:rPr lang="en-GB" b="1" i="1" dirty="0"/>
              <a:t>A solid, a rock</a:t>
            </a:r>
          </a:p>
          <a:p>
            <a:pPr marL="0" lvl="0" indent="0" algn="l" rtl="0">
              <a:lnSpc>
                <a:spcPct val="100000"/>
              </a:lnSpc>
              <a:spcBef>
                <a:spcPts val="0"/>
              </a:spcBef>
              <a:spcAft>
                <a:spcPts val="0"/>
              </a:spcAft>
              <a:buSzPts val="1400"/>
              <a:buNone/>
            </a:pPr>
            <a:r>
              <a:rPr lang="en-GB" b="0" i="0" dirty="0"/>
              <a:t>Yes! Ores are minerals (or rocks) that contain enough metal to be extracted.</a:t>
            </a:r>
          </a:p>
          <a:p>
            <a:pPr marL="0" lvl="0" indent="0" algn="l" rtl="0">
              <a:lnSpc>
                <a:spcPct val="100000"/>
              </a:lnSpc>
              <a:spcBef>
                <a:spcPts val="0"/>
              </a:spcBef>
              <a:spcAft>
                <a:spcPts val="0"/>
              </a:spcAft>
              <a:buSzPts val="1400"/>
              <a:buNone/>
            </a:pPr>
            <a:r>
              <a:rPr lang="en-GB" b="0" i="0" dirty="0"/>
              <a:t>However, there’s a problem – we cannot carry out electrolysis on a solid. It must be molten. </a:t>
            </a:r>
            <a:r>
              <a:rPr lang="en-GB" b="0" i="1" dirty="0"/>
              <a:t>Why is this? </a:t>
            </a:r>
            <a:r>
              <a:rPr lang="en-GB" b="1" i="1" dirty="0"/>
              <a:t>For electrolysis to work, the ions must be free to move.</a:t>
            </a:r>
          </a:p>
          <a:p>
            <a:pPr marL="0" lvl="0" indent="0" algn="l" rtl="0">
              <a:lnSpc>
                <a:spcPct val="100000"/>
              </a:lnSpc>
              <a:spcBef>
                <a:spcPts val="0"/>
              </a:spcBef>
              <a:spcAft>
                <a:spcPts val="0"/>
              </a:spcAft>
              <a:buSzPts val="1400"/>
              <a:buNone/>
            </a:pPr>
            <a:r>
              <a:rPr lang="en-GB" b="0" i="0" dirty="0"/>
              <a:t>We have spoken about extracting metals in the past, using displacement with carbon.</a:t>
            </a:r>
          </a:p>
          <a:p>
            <a:pPr marL="0" lvl="0" indent="0" algn="l" rtl="0">
              <a:lnSpc>
                <a:spcPct val="100000"/>
              </a:lnSpc>
              <a:spcBef>
                <a:spcPts val="0"/>
              </a:spcBef>
              <a:spcAft>
                <a:spcPts val="0"/>
              </a:spcAft>
              <a:buSzPts val="1400"/>
              <a:buNone/>
            </a:pPr>
            <a:r>
              <a:rPr lang="en-GB" b="0" i="0" dirty="0"/>
              <a:t>Let’s quickly remind ourselves what that involves,</a:t>
            </a:r>
          </a:p>
          <a:p>
            <a:pPr marL="0" lvl="0" indent="0" algn="l" rtl="0">
              <a:lnSpc>
                <a:spcPct val="100000"/>
              </a:lnSpc>
              <a:spcBef>
                <a:spcPts val="0"/>
              </a:spcBef>
              <a:spcAft>
                <a:spcPts val="0"/>
              </a:spcAft>
              <a:buSzPts val="1400"/>
              <a:buNone/>
            </a:pPr>
            <a:r>
              <a:rPr lang="en-GB" b="1" i="0" dirty="0"/>
              <a:t>On the board, write a simple equation that shows displacement using carbon: copper oxide + carbon -&gt; carbon dioxide + copper</a:t>
            </a:r>
          </a:p>
          <a:p>
            <a:pPr marL="0" lvl="0" indent="0" algn="l" rtl="0">
              <a:lnSpc>
                <a:spcPct val="100000"/>
              </a:lnSpc>
              <a:spcBef>
                <a:spcPts val="0"/>
              </a:spcBef>
              <a:spcAft>
                <a:spcPts val="0"/>
              </a:spcAft>
              <a:buSzPts val="1400"/>
              <a:buNone/>
            </a:pPr>
            <a:r>
              <a:rPr lang="en-GB" b="0" i="0" dirty="0"/>
              <a:t>You can see in this reaction copper oxide is the ore. Carbon displaces the copper, so that by the end of the reaction we have copper by itself – we have extracted the copper. </a:t>
            </a:r>
          </a:p>
          <a:p>
            <a:pPr marL="0" lvl="0" indent="0" algn="l" rtl="0">
              <a:lnSpc>
                <a:spcPct val="100000"/>
              </a:lnSpc>
              <a:spcBef>
                <a:spcPts val="0"/>
              </a:spcBef>
              <a:spcAft>
                <a:spcPts val="0"/>
              </a:spcAft>
              <a:buSzPts val="1400"/>
              <a:buNone/>
            </a:pPr>
            <a:r>
              <a:rPr lang="en-GB" b="0" i="1" dirty="0"/>
              <a:t>So why don’t we use displacement with copper for extracting all metals from their ores?</a:t>
            </a:r>
          </a:p>
          <a:p>
            <a:pPr marL="0" lvl="0" indent="0" algn="l" rtl="0">
              <a:lnSpc>
                <a:spcPct val="100000"/>
              </a:lnSpc>
              <a:spcBef>
                <a:spcPts val="0"/>
              </a:spcBef>
              <a:spcAft>
                <a:spcPts val="0"/>
              </a:spcAft>
              <a:buSzPts val="1400"/>
              <a:buNone/>
            </a:pPr>
            <a:r>
              <a:rPr lang="en-GB" b="1" i="1" dirty="0"/>
              <a:t>Some metals are too reactive to be extracted in this way (they are more reactive than carbon, and so carbon will not displace them in a compound). Some metals will react with carbon and so this method wouldn’t work.</a:t>
            </a:r>
          </a:p>
          <a:p>
            <a:pPr marL="0" lvl="0" indent="0" algn="l" rtl="0">
              <a:lnSpc>
                <a:spcPct val="100000"/>
              </a:lnSpc>
              <a:spcBef>
                <a:spcPts val="0"/>
              </a:spcBef>
              <a:spcAft>
                <a:spcPts val="0"/>
              </a:spcAft>
              <a:buSzPts val="1400"/>
              <a:buNone/>
            </a:pPr>
            <a:r>
              <a:rPr lang="en-US" b="0" i="0" dirty="0"/>
              <a:t>And so for more reactive metals especially, electrolysis is the best option to extract the metals.</a:t>
            </a:r>
          </a:p>
          <a:p>
            <a:pPr marL="0" lvl="0" indent="0" algn="l" rtl="0">
              <a:lnSpc>
                <a:spcPct val="100000"/>
              </a:lnSpc>
              <a:spcBef>
                <a:spcPts val="0"/>
              </a:spcBef>
              <a:spcAft>
                <a:spcPts val="0"/>
              </a:spcAft>
              <a:buSzPts val="1400"/>
              <a:buNone/>
            </a:pPr>
            <a:r>
              <a:rPr lang="en-US" b="0" i="0" dirty="0"/>
              <a:t>We don’t use electrolysis all the time to extract metals because it’s a very expensive process. This is because it requires a lot of electricity.</a:t>
            </a:r>
            <a:endParaRPr lang="en-GB" b="0" i="0"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9</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61036245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Unit titl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B07A886B-6EB3-6C49-9BE3-D1D0B41EF08A}"/>
              </a:ext>
            </a:extLst>
          </p:cNvPr>
          <p:cNvSpPr/>
          <p:nvPr userDrawn="1"/>
        </p:nvSpPr>
        <p:spPr>
          <a:xfrm flipV="1">
            <a:off x="0" y="710602"/>
            <a:ext cx="12192000" cy="3714253"/>
          </a:xfrm>
          <a:prstGeom prst="rect">
            <a:avLst/>
          </a:prstGeom>
          <a:solidFill>
            <a:srgbClr val="2F39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5" name="Table 15">
            <a:extLst>
              <a:ext uri="{FF2B5EF4-FFF2-40B4-BE49-F238E27FC236}">
                <a16:creationId xmlns:a16="http://schemas.microsoft.com/office/drawing/2014/main" id="{1EA1BCB8-27AB-CA47-A591-0C4F0D4B5F89}"/>
              </a:ext>
            </a:extLst>
          </p:cNvPr>
          <p:cNvGraphicFramePr>
            <a:graphicFrameLocks noGrp="1"/>
          </p:cNvGraphicFramePr>
          <p:nvPr userDrawn="1">
            <p:extLst>
              <p:ext uri="{D42A27DB-BD31-4B8C-83A1-F6EECF244321}">
                <p14:modId xmlns:p14="http://schemas.microsoft.com/office/powerpoint/2010/main" val="2376034256"/>
              </p:ext>
            </p:extLst>
          </p:nvPr>
        </p:nvGraphicFramePr>
        <p:xfrm>
          <a:off x="392326" y="1095643"/>
          <a:ext cx="8927886" cy="2944169"/>
        </p:xfrm>
        <a:graphic>
          <a:graphicData uri="http://schemas.openxmlformats.org/drawingml/2006/table">
            <a:tbl>
              <a:tblPr firstRow="1" bandRow="1">
                <a:tableStyleId>{5940675A-B579-460E-94D1-54222C63F5DA}</a:tableStyleId>
              </a:tblPr>
              <a:tblGrid>
                <a:gridCol w="8927886">
                  <a:extLst>
                    <a:ext uri="{9D8B030D-6E8A-4147-A177-3AD203B41FA5}">
                      <a16:colId xmlns:a16="http://schemas.microsoft.com/office/drawing/2014/main" val="2776673247"/>
                    </a:ext>
                  </a:extLst>
                </a:gridCol>
              </a:tblGrid>
              <a:tr h="1567708">
                <a:tc>
                  <a:txBody>
                    <a:bodyPr/>
                    <a:lstStyle/>
                    <a:p>
                      <a:endParaRPr lang="en-GB"/>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112364914"/>
                  </a:ext>
                </a:extLst>
              </a:tr>
              <a:tr h="615184">
                <a:tc>
                  <a:txBody>
                    <a:bodyPr/>
                    <a:lstStyle/>
                    <a:p>
                      <a:endParaRPr lang="en-GB"/>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545545699"/>
                  </a:ext>
                </a:extLst>
              </a:tr>
              <a:tr h="761277">
                <a:tc>
                  <a:txBody>
                    <a:bodyPr/>
                    <a:lstStyle/>
                    <a:p>
                      <a:endParaRPr lang="en-GB"/>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200252581"/>
                  </a:ext>
                </a:extLst>
              </a:tr>
            </a:tbl>
          </a:graphicData>
        </a:graphic>
      </p:graphicFrame>
      <p:sp>
        <p:nvSpPr>
          <p:cNvPr id="2" name="Title 1">
            <a:extLst>
              <a:ext uri="{FF2B5EF4-FFF2-40B4-BE49-F238E27FC236}">
                <a16:creationId xmlns:a16="http://schemas.microsoft.com/office/drawing/2014/main" id="{6D351B7E-546F-DE43-8A2B-3372F5B52F28}"/>
              </a:ext>
            </a:extLst>
          </p:cNvPr>
          <p:cNvSpPr>
            <a:spLocks noGrp="1"/>
          </p:cNvSpPr>
          <p:nvPr>
            <p:ph type="title" hasCustomPrompt="1"/>
          </p:nvPr>
        </p:nvSpPr>
        <p:spPr>
          <a:xfrm>
            <a:off x="509478" y="2708518"/>
            <a:ext cx="8810734" cy="503999"/>
          </a:xfrm>
        </p:spPr>
        <p:txBody>
          <a:bodyPr lIns="0" tIns="0" rIns="0" bIns="0" anchor="ctr" anchorCtr="0">
            <a:normAutofit/>
          </a:bodyPr>
          <a:lstStyle>
            <a:lvl1pPr>
              <a:defRPr sz="2800" b="0">
                <a:solidFill>
                  <a:schemeClr val="bg1"/>
                </a:solidFill>
              </a:defRPr>
            </a:lvl1pPr>
          </a:lstStyle>
          <a:p>
            <a:r>
              <a:rPr lang="en-GB"/>
              <a:t>This is the unit code</a:t>
            </a:r>
            <a:endParaRPr lang="en-US"/>
          </a:p>
        </p:txBody>
      </p:sp>
      <p:sp>
        <p:nvSpPr>
          <p:cNvPr id="3" name="Content Placeholder 2">
            <a:extLst>
              <a:ext uri="{FF2B5EF4-FFF2-40B4-BE49-F238E27FC236}">
                <a16:creationId xmlns:a16="http://schemas.microsoft.com/office/drawing/2014/main" id="{3D7B24C1-A0A1-2B42-B340-EBD6843CA1DA}"/>
              </a:ext>
            </a:extLst>
          </p:cNvPr>
          <p:cNvSpPr>
            <a:spLocks noGrp="1"/>
          </p:cNvSpPr>
          <p:nvPr>
            <p:ph idx="1" hasCustomPrompt="1"/>
          </p:nvPr>
        </p:nvSpPr>
        <p:spPr>
          <a:xfrm>
            <a:off x="509478" y="2102199"/>
            <a:ext cx="5819885" cy="430800"/>
          </a:xfrm>
        </p:spPr>
        <p:txBody>
          <a:bodyPr lIns="0" tIns="0" rIns="0" bIns="0" anchor="b" anchorCtr="0">
            <a:noAutofit/>
          </a:bodyPr>
          <a:lstStyle>
            <a:lvl1pPr marL="0" indent="0">
              <a:buFontTx/>
              <a:buNone/>
              <a:defRPr sz="4000" b="1" i="0">
                <a:solidFill>
                  <a:schemeClr val="bg1"/>
                </a:solidFill>
                <a:latin typeface="Arial" panose="020B0604020202020204" pitchFamily="34" charset="0"/>
                <a:cs typeface="Arial" panose="020B0604020202020204" pitchFamily="34" charset="0"/>
              </a:defRPr>
            </a:lvl1pPr>
          </a:lstStyle>
          <a:p>
            <a:r>
              <a:rPr lang="en-GB"/>
              <a:t>This is the lesson title</a:t>
            </a:r>
            <a:endParaRPr lang="en-US"/>
          </a:p>
        </p:txBody>
      </p:sp>
      <p:sp>
        <p:nvSpPr>
          <p:cNvPr id="10" name="Oval 9">
            <a:extLst>
              <a:ext uri="{FF2B5EF4-FFF2-40B4-BE49-F238E27FC236}">
                <a16:creationId xmlns:a16="http://schemas.microsoft.com/office/drawing/2014/main" id="{3712BA70-B9B2-9F4D-A400-E769B3B5DA60}"/>
              </a:ext>
            </a:extLst>
          </p:cNvPr>
          <p:cNvSpPr/>
          <p:nvPr/>
        </p:nvSpPr>
        <p:spPr>
          <a:xfrm>
            <a:off x="10317281" y="4941397"/>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ADAB9BE6-F6FF-4D45-AE5C-EC7D7F0214B8}"/>
              </a:ext>
            </a:extLst>
          </p:cNvPr>
          <p:cNvPicPr>
            <a:picLocks noChangeAspect="1"/>
          </p:cNvPicPr>
          <p:nvPr/>
        </p:nvPicPr>
        <p:blipFill rotWithShape="1">
          <a:blip r:embed="rId2"/>
          <a:srcRect r="73528" b="94557"/>
          <a:stretch/>
        </p:blipFill>
        <p:spPr>
          <a:xfrm>
            <a:off x="-183266" y="150470"/>
            <a:ext cx="3227408" cy="353219"/>
          </a:xfrm>
          <a:prstGeom prst="rect">
            <a:avLst/>
          </a:prstGeom>
        </p:spPr>
      </p:pic>
      <p:pic>
        <p:nvPicPr>
          <p:cNvPr id="17" name="Picture 16" descr="Graphical user interface, text, application&#10;&#10;Description automatically generated">
            <a:extLst>
              <a:ext uri="{FF2B5EF4-FFF2-40B4-BE49-F238E27FC236}">
                <a16:creationId xmlns:a16="http://schemas.microsoft.com/office/drawing/2014/main" id="{85D91923-773B-174E-B219-D88AFAB231E3}"/>
              </a:ext>
            </a:extLst>
          </p:cNvPr>
          <p:cNvPicPr>
            <a:picLocks noChangeAspect="1"/>
          </p:cNvPicPr>
          <p:nvPr userDrawn="1"/>
        </p:nvPicPr>
        <p:blipFill>
          <a:blip r:embed="rId3"/>
          <a:stretch>
            <a:fillRect/>
          </a:stretch>
        </p:blipFill>
        <p:spPr>
          <a:xfrm>
            <a:off x="509478" y="3354441"/>
            <a:ext cx="1133585" cy="622488"/>
          </a:xfrm>
          <a:prstGeom prst="rect">
            <a:avLst/>
          </a:prstGeom>
        </p:spPr>
      </p:pic>
    </p:spTree>
    <p:extLst>
      <p:ext uri="{BB962C8B-B14F-4D97-AF65-F5344CB8AC3E}">
        <p14:creationId xmlns:p14="http://schemas.microsoft.com/office/powerpoint/2010/main" val="38317614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Lesson Objectives">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9BDBA1-DD73-5C43-A5A8-F619ADA69383}"/>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6388379F-C4DE-4646-93E3-42D263D1AAF5}"/>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Lesson Objectives</a:t>
            </a:r>
          </a:p>
        </p:txBody>
      </p:sp>
    </p:spTree>
    <p:extLst>
      <p:ext uri="{BB962C8B-B14F-4D97-AF65-F5344CB8AC3E}">
        <p14:creationId xmlns:p14="http://schemas.microsoft.com/office/powerpoint/2010/main" val="1173364292"/>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Feedback">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9BDBA1-DD73-5C43-A5A8-F619ADA69383}"/>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B9A744-2E01-C041-B368-5F120DFEA3C0}"/>
              </a:ext>
            </a:extLst>
          </p:cNvPr>
          <p:cNvSpPr>
            <a:spLocks noGrp="1"/>
          </p:cNvSpPr>
          <p:nvPr>
            <p:ph type="title" hasCustomPrompt="1"/>
          </p:nvPr>
        </p:nvSpPr>
        <p:spPr>
          <a:xfrm>
            <a:off x="540000" y="138896"/>
            <a:ext cx="10620000" cy="1504709"/>
          </a:xfrm>
        </p:spPr>
        <p:txBody>
          <a:bodyPr lIns="0" tIns="0" rIns="0" bIns="0" anchor="b" anchorCtr="0">
            <a:normAutofit/>
          </a:bodyPr>
          <a:lstStyle>
            <a:lvl1pPr>
              <a:defRPr sz="2600" b="1"/>
            </a:lvl1pPr>
          </a:lstStyle>
          <a:p>
            <a:r>
              <a:rPr lang="en-GB"/>
              <a:t>Can you spare a moment to share some feedback on this lesson?</a:t>
            </a:r>
            <a:br>
              <a:rPr lang="en-GB"/>
            </a:br>
            <a:br>
              <a:rPr lang="en-GB"/>
            </a:br>
            <a:r>
              <a:rPr lang="en-GB"/>
              <a:t>Please copy the table below and click the link to let us know what you thought. Thank you! </a:t>
            </a:r>
            <a:endParaRPr lang="en-US"/>
          </a:p>
        </p:txBody>
      </p:sp>
      <p:sp>
        <p:nvSpPr>
          <p:cNvPr id="12" name="TextBox 11">
            <a:extLst>
              <a:ext uri="{FF2B5EF4-FFF2-40B4-BE49-F238E27FC236}">
                <a16:creationId xmlns:a16="http://schemas.microsoft.com/office/drawing/2014/main" id="{6388379F-C4DE-4646-93E3-42D263D1AAF5}"/>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Feedback</a:t>
            </a:r>
          </a:p>
        </p:txBody>
      </p:sp>
    </p:spTree>
    <p:extLst>
      <p:ext uri="{BB962C8B-B14F-4D97-AF65-F5344CB8AC3E}">
        <p14:creationId xmlns:p14="http://schemas.microsoft.com/office/powerpoint/2010/main" val="2909850165"/>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Vocabular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209F4D3-268D-A348-9CCE-B00080DD209D}"/>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FA7EA8-D77D-DF48-BF87-55505558A5B4}"/>
              </a:ext>
            </a:extLst>
          </p:cNvPr>
          <p:cNvSpPr>
            <a:spLocks noGrp="1"/>
          </p:cNvSpPr>
          <p:nvPr>
            <p:ph type="title" hasCustomPrompt="1"/>
          </p:nvPr>
        </p:nvSpPr>
        <p:spPr>
          <a:xfrm>
            <a:off x="540000" y="-2"/>
            <a:ext cx="10620000" cy="720000"/>
          </a:xfrm>
        </p:spPr>
        <p:txBody>
          <a:bodyPr lIns="0" tIns="0" rIns="0" bIns="0" anchor="b" anchorCtr="0">
            <a:normAutofit/>
          </a:bodyPr>
          <a:lstStyle>
            <a:lvl1pPr>
              <a:defRPr sz="2600" b="1"/>
            </a:lvl1pPr>
          </a:lstStyle>
          <a:p>
            <a:r>
              <a:rPr lang="en-GB"/>
              <a:t>Title</a:t>
            </a:r>
            <a:endParaRPr lang="en-US"/>
          </a:p>
        </p:txBody>
      </p:sp>
      <p:sp>
        <p:nvSpPr>
          <p:cNvPr id="10" name="TextBox 9">
            <a:extLst>
              <a:ext uri="{FF2B5EF4-FFF2-40B4-BE49-F238E27FC236}">
                <a16:creationId xmlns:a16="http://schemas.microsoft.com/office/drawing/2014/main" id="{40F039E2-8C92-C14C-82CE-0794D9BF40A9}"/>
              </a:ext>
            </a:extLst>
          </p:cNvPr>
          <p:cNvSpPr txBox="1"/>
          <p:nvPr/>
        </p:nvSpPr>
        <p:spPr>
          <a:xfrm rot="16200000">
            <a:off x="8433599" y="3099599"/>
            <a:ext cx="6858002"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Vocabulary</a:t>
            </a:r>
          </a:p>
        </p:txBody>
      </p:sp>
      <p:sp>
        <p:nvSpPr>
          <p:cNvPr id="12" name="Oval 11">
            <a:extLst>
              <a:ext uri="{FF2B5EF4-FFF2-40B4-BE49-F238E27FC236}">
                <a16:creationId xmlns:a16="http://schemas.microsoft.com/office/drawing/2014/main" id="{58119CD6-A5DA-0745-B17E-EB19681E9387}"/>
              </a:ext>
            </a:extLst>
          </p:cNvPr>
          <p:cNvSpPr/>
          <p:nvPr/>
        </p:nvSpPr>
        <p:spPr>
          <a:xfrm>
            <a:off x="10368111" y="5419596"/>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10151862"/>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eacher informatio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9BDBA1-DD73-5C43-A5A8-F619ADA69383}"/>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B9A744-2E01-C041-B368-5F120DFEA3C0}"/>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6388379F-C4DE-4646-93E3-42D263D1AAF5}"/>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Information for Teachers</a:t>
            </a:r>
          </a:p>
        </p:txBody>
      </p:sp>
    </p:spTree>
    <p:extLst>
      <p:ext uri="{BB962C8B-B14F-4D97-AF65-F5344CB8AC3E}">
        <p14:creationId xmlns:p14="http://schemas.microsoft.com/office/powerpoint/2010/main" val="1809047867"/>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Appl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92CA172-5EAE-804D-AABD-57A2C8AD4B00}"/>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C7C566C2-9CB2-1B42-AB01-A55076C6A2AF}"/>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Apply</a:t>
            </a:r>
          </a:p>
        </p:txBody>
      </p:sp>
    </p:spTree>
    <p:extLst>
      <p:ext uri="{BB962C8B-B14F-4D97-AF65-F5344CB8AC3E}">
        <p14:creationId xmlns:p14="http://schemas.microsoft.com/office/powerpoint/2010/main" val="30817940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Writing like a scientis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209F4D3-268D-A348-9CCE-B00080DD209D}"/>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FA7EA8-D77D-DF48-BF87-55505558A5B4}"/>
              </a:ext>
            </a:extLst>
          </p:cNvPr>
          <p:cNvSpPr>
            <a:spLocks noGrp="1"/>
          </p:cNvSpPr>
          <p:nvPr>
            <p:ph type="title" hasCustomPrompt="1"/>
          </p:nvPr>
        </p:nvSpPr>
        <p:spPr>
          <a:xfrm>
            <a:off x="540000" y="-2"/>
            <a:ext cx="10620000" cy="720000"/>
          </a:xfrm>
        </p:spPr>
        <p:txBody>
          <a:bodyPr lIns="0" tIns="0" rIns="0" bIns="0" anchor="b" anchorCtr="0">
            <a:normAutofit/>
          </a:bodyPr>
          <a:lstStyle>
            <a:lvl1pPr>
              <a:defRPr sz="2600" b="1"/>
            </a:lvl1pPr>
          </a:lstStyle>
          <a:p>
            <a:r>
              <a:rPr lang="en-GB"/>
              <a:t>Title</a:t>
            </a:r>
            <a:endParaRPr lang="en-US"/>
          </a:p>
        </p:txBody>
      </p:sp>
      <p:sp>
        <p:nvSpPr>
          <p:cNvPr id="6" name="Rectangle 5">
            <a:extLst>
              <a:ext uri="{FF2B5EF4-FFF2-40B4-BE49-F238E27FC236}">
                <a16:creationId xmlns:a16="http://schemas.microsoft.com/office/drawing/2014/main" id="{0A8ECAB4-71DA-CB41-A1F1-B0F326B7C6D5}"/>
              </a:ext>
            </a:extLst>
          </p:cNvPr>
          <p:cNvSpPr/>
          <p:nvPr userDrawn="1"/>
        </p:nvSpPr>
        <p:spPr>
          <a:xfrm>
            <a:off x="6690167" y="905813"/>
            <a:ext cx="4533291" cy="5036695"/>
          </a:xfrm>
          <a:prstGeom prst="rect">
            <a:avLst/>
          </a:prstGeom>
          <a:solidFill>
            <a:srgbClr val="009193">
              <a:alpha val="3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a:extLst>
              <a:ext uri="{FF2B5EF4-FFF2-40B4-BE49-F238E27FC236}">
                <a16:creationId xmlns:a16="http://schemas.microsoft.com/office/drawing/2014/main" id="{40F039E2-8C92-C14C-82CE-0794D9BF40A9}"/>
              </a:ext>
            </a:extLst>
          </p:cNvPr>
          <p:cNvSpPr txBox="1"/>
          <p:nvPr/>
        </p:nvSpPr>
        <p:spPr>
          <a:xfrm rot="16200000">
            <a:off x="8433599" y="3099599"/>
            <a:ext cx="6858002" cy="658800"/>
          </a:xfrm>
          <a:prstGeom prst="rect">
            <a:avLst/>
          </a:prstGeom>
          <a:solidFill>
            <a:srgbClr val="002060"/>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Writing like a scientist</a:t>
            </a:r>
          </a:p>
        </p:txBody>
      </p:sp>
      <p:sp>
        <p:nvSpPr>
          <p:cNvPr id="12" name="Oval 11">
            <a:extLst>
              <a:ext uri="{FF2B5EF4-FFF2-40B4-BE49-F238E27FC236}">
                <a16:creationId xmlns:a16="http://schemas.microsoft.com/office/drawing/2014/main" id="{58119CD6-A5DA-0745-B17E-EB19681E9387}"/>
              </a:ext>
            </a:extLst>
          </p:cNvPr>
          <p:cNvSpPr/>
          <p:nvPr/>
        </p:nvSpPr>
        <p:spPr>
          <a:xfrm>
            <a:off x="10271208" y="5508000"/>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079515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Fix-i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9BDBA1-DD73-5C43-A5A8-F619ADA69383}"/>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B9A744-2E01-C041-B368-5F120DFEA3C0}"/>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6388379F-C4DE-4646-93E3-42D263D1AAF5}"/>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Fix-it</a:t>
            </a:r>
          </a:p>
        </p:txBody>
      </p:sp>
    </p:spTree>
    <p:extLst>
      <p:ext uri="{BB962C8B-B14F-4D97-AF65-F5344CB8AC3E}">
        <p14:creationId xmlns:p14="http://schemas.microsoft.com/office/powerpoint/2010/main" val="550263716"/>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Introductio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3CC60F1-53C2-2F45-BA74-D0D91DCBB869}"/>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9013E8-2729-5B47-8374-30CE1D248EBB}"/>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FB8F997C-5D99-6F43-B0D2-545450812158}"/>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Introduction</a:t>
            </a:r>
          </a:p>
        </p:txBody>
      </p:sp>
    </p:spTree>
    <p:extLst>
      <p:ext uri="{BB962C8B-B14F-4D97-AF65-F5344CB8AC3E}">
        <p14:creationId xmlns:p14="http://schemas.microsoft.com/office/powerpoint/2010/main" val="2416634633"/>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Check for understandin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19EA7AB-2A8A-FC4D-9B64-1ACEDF370C9C}"/>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A420EA5B-6D37-7E44-9227-CDD97B420EC1}"/>
              </a:ext>
            </a:extLst>
          </p:cNvPr>
          <p:cNvSpPr txBox="1"/>
          <p:nvPr/>
        </p:nvSpPr>
        <p:spPr>
          <a:xfrm rot="16200000">
            <a:off x="8433599" y="3099599"/>
            <a:ext cx="6858002"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Check for understanding</a:t>
            </a:r>
          </a:p>
        </p:txBody>
      </p:sp>
      <p:sp>
        <p:nvSpPr>
          <p:cNvPr id="11" name="Title 1">
            <a:extLst>
              <a:ext uri="{FF2B5EF4-FFF2-40B4-BE49-F238E27FC236}">
                <a16:creationId xmlns:a16="http://schemas.microsoft.com/office/drawing/2014/main" id="{D87BFAE8-7424-494C-9FA6-BAD98DAD859B}"/>
              </a:ext>
            </a:extLst>
          </p:cNvPr>
          <p:cNvSpPr>
            <a:spLocks noGrp="1"/>
          </p:cNvSpPr>
          <p:nvPr>
            <p:ph type="title" hasCustomPrompt="1"/>
          </p:nvPr>
        </p:nvSpPr>
        <p:spPr>
          <a:xfrm>
            <a:off x="540000" y="-1"/>
            <a:ext cx="10620000" cy="720000"/>
          </a:xfrm>
        </p:spPr>
        <p:txBody>
          <a:bodyPr lIns="0" tIns="0" rIns="0" bIns="0" anchor="b" anchorCtr="0">
            <a:normAutofit/>
          </a:bodyPr>
          <a:lstStyle>
            <a:lvl1pPr>
              <a:defRPr sz="2600" b="1"/>
            </a:lvl1pPr>
          </a:lstStyle>
          <a:p>
            <a:r>
              <a:rPr lang="en-GB"/>
              <a:t>Title</a:t>
            </a:r>
            <a:endParaRPr lang="en-US"/>
          </a:p>
        </p:txBody>
      </p:sp>
    </p:spTree>
    <p:extLst>
      <p:ext uri="{BB962C8B-B14F-4D97-AF65-F5344CB8AC3E}">
        <p14:creationId xmlns:p14="http://schemas.microsoft.com/office/powerpoint/2010/main" val="184875867"/>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alk Task">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3CC60F1-53C2-2F45-BA74-D0D91DCBB869}"/>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9013E8-2729-5B47-8374-30CE1D248EBB}"/>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FB8F997C-5D99-6F43-B0D2-545450812158}"/>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Talk Task</a:t>
            </a:r>
          </a:p>
        </p:txBody>
      </p:sp>
    </p:spTree>
    <p:extLst>
      <p:ext uri="{BB962C8B-B14F-4D97-AF65-F5344CB8AC3E}">
        <p14:creationId xmlns:p14="http://schemas.microsoft.com/office/powerpoint/2010/main" val="23274124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Activit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C1E1B9E-7C95-3148-8A95-67EC5EC2388E}"/>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086193F-4CCD-C844-A34E-2805FE7AE763}"/>
              </a:ext>
            </a:extLst>
          </p:cNvPr>
          <p:cNvSpPr>
            <a:spLocks noGrp="1"/>
          </p:cNvSpPr>
          <p:nvPr>
            <p:ph type="title" hasCustomPrompt="1"/>
          </p:nvPr>
        </p:nvSpPr>
        <p:spPr>
          <a:xfrm>
            <a:off x="540000" y="-1"/>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1E5D10FB-422B-FF46-9A52-79F8348D7380}"/>
              </a:ext>
            </a:extLst>
          </p:cNvPr>
          <p:cNvSpPr txBox="1"/>
          <p:nvPr/>
        </p:nvSpPr>
        <p:spPr>
          <a:xfrm rot="16200000">
            <a:off x="8433599" y="3099601"/>
            <a:ext cx="6858002"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Activity</a:t>
            </a:r>
          </a:p>
        </p:txBody>
      </p:sp>
    </p:spTree>
    <p:extLst>
      <p:ext uri="{BB962C8B-B14F-4D97-AF65-F5344CB8AC3E}">
        <p14:creationId xmlns:p14="http://schemas.microsoft.com/office/powerpoint/2010/main" val="146571706"/>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Activity-Demo">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313838A-2EF4-E046-B265-14F3C0A0BFCB}"/>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4D9BB3E-33F0-A142-9132-02E325444044}"/>
              </a:ext>
            </a:extLst>
          </p:cNvPr>
          <p:cNvSpPr>
            <a:spLocks noGrp="1"/>
          </p:cNvSpPr>
          <p:nvPr>
            <p:ph type="title" hasCustomPrompt="1"/>
          </p:nvPr>
        </p:nvSpPr>
        <p:spPr>
          <a:xfrm>
            <a:off x="540000" y="-5"/>
            <a:ext cx="10620000" cy="720000"/>
          </a:xfrm>
        </p:spPr>
        <p:txBody>
          <a:bodyPr lIns="0" tIns="0" rIns="0" bIns="0" anchor="b" anchorCtr="0">
            <a:normAutofit/>
          </a:bodyPr>
          <a:lstStyle>
            <a:lvl1pPr>
              <a:defRPr sz="2600" b="1"/>
            </a:lvl1pPr>
          </a:lstStyle>
          <a:p>
            <a:r>
              <a:rPr lang="en-GB"/>
              <a:t>Title</a:t>
            </a:r>
            <a:endParaRPr lang="en-US"/>
          </a:p>
        </p:txBody>
      </p:sp>
      <p:sp>
        <p:nvSpPr>
          <p:cNvPr id="17" name="TextBox 16">
            <a:extLst>
              <a:ext uri="{FF2B5EF4-FFF2-40B4-BE49-F238E27FC236}">
                <a16:creationId xmlns:a16="http://schemas.microsoft.com/office/drawing/2014/main" id="{012EE252-8AAE-A549-AFDC-BC55026867C7}"/>
              </a:ext>
            </a:extLst>
          </p:cNvPr>
          <p:cNvSpPr txBox="1"/>
          <p:nvPr/>
        </p:nvSpPr>
        <p:spPr>
          <a:xfrm rot="16200000">
            <a:off x="8433599" y="3099598"/>
            <a:ext cx="6858003"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Activity-Demo</a:t>
            </a:r>
          </a:p>
        </p:txBody>
      </p:sp>
      <p:sp>
        <p:nvSpPr>
          <p:cNvPr id="21" name="Oval 20">
            <a:extLst>
              <a:ext uri="{FF2B5EF4-FFF2-40B4-BE49-F238E27FC236}">
                <a16:creationId xmlns:a16="http://schemas.microsoft.com/office/drawing/2014/main" id="{14D3309E-60DD-4045-80F8-3895C7659C3A}"/>
              </a:ext>
            </a:extLst>
          </p:cNvPr>
          <p:cNvSpPr/>
          <p:nvPr/>
        </p:nvSpPr>
        <p:spPr>
          <a:xfrm>
            <a:off x="10620000" y="216000"/>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4DDD8D09-813D-024F-AB56-8BD0BBC168F8}"/>
              </a:ext>
            </a:extLst>
          </p:cNvPr>
          <p:cNvSpPr txBox="1"/>
          <p:nvPr/>
        </p:nvSpPr>
        <p:spPr>
          <a:xfrm>
            <a:off x="10609838" y="504000"/>
            <a:ext cx="1350000" cy="720000"/>
          </a:xfrm>
          <a:prstGeom prst="rect">
            <a:avLst/>
          </a:prstGeom>
          <a:noFill/>
        </p:spPr>
        <p:txBody>
          <a:bodyPr wrap="square" lIns="0" tIns="0" rIns="0" bIns="0" rtlCol="0" anchor="ctr" anchorCtr="0">
            <a:noAutofit/>
          </a:bodyPr>
          <a:lstStyle/>
          <a:p>
            <a:pPr algn="ctr"/>
            <a:r>
              <a:rPr lang="en-US" sz="1400" b="1">
                <a:solidFill>
                  <a:schemeClr val="accent2"/>
                </a:solidFill>
                <a:latin typeface="Arial" panose="020B0604020202020204" pitchFamily="34" charset="0"/>
                <a:cs typeface="Arial" panose="020B0604020202020204" pitchFamily="34" charset="0"/>
              </a:rPr>
              <a:t>Key point </a:t>
            </a:r>
          </a:p>
          <a:p>
            <a:pPr algn="ctr"/>
            <a:r>
              <a:rPr lang="en-US" sz="1400" b="1">
                <a:solidFill>
                  <a:schemeClr val="accent2"/>
                </a:solidFill>
                <a:latin typeface="Arial" panose="020B0604020202020204" pitchFamily="34" charset="0"/>
                <a:cs typeface="Arial" panose="020B0604020202020204" pitchFamily="34" charset="0"/>
              </a:rPr>
              <a:t>of useful information</a:t>
            </a:r>
          </a:p>
        </p:txBody>
      </p:sp>
    </p:spTree>
    <p:extLst>
      <p:ext uri="{BB962C8B-B14F-4D97-AF65-F5344CB8AC3E}">
        <p14:creationId xmlns:p14="http://schemas.microsoft.com/office/powerpoint/2010/main" val="3441583935"/>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Exit ticke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1CF8D11-A98B-FB43-A02A-0E01508CFEFA}"/>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9B7E32-F1A6-034E-A449-0418D7DA131D}"/>
              </a:ext>
            </a:extLst>
          </p:cNvPr>
          <p:cNvSpPr>
            <a:spLocks noGrp="1"/>
          </p:cNvSpPr>
          <p:nvPr>
            <p:ph type="title" hasCustomPrompt="1"/>
          </p:nvPr>
        </p:nvSpPr>
        <p:spPr>
          <a:xfrm>
            <a:off x="540000" y="-3570"/>
            <a:ext cx="10620000" cy="720000"/>
          </a:xfrm>
        </p:spPr>
        <p:txBody>
          <a:bodyPr lIns="0" tIns="0" rIns="0" bIns="0" anchor="b" anchorCtr="0">
            <a:normAutofit/>
          </a:bodyPr>
          <a:lstStyle>
            <a:lvl1pPr>
              <a:defRPr sz="2600" b="1"/>
            </a:lvl1pPr>
          </a:lstStyle>
          <a:p>
            <a:r>
              <a:rPr lang="en-GB"/>
              <a:t>Title</a:t>
            </a:r>
            <a:endParaRPr lang="en-US"/>
          </a:p>
        </p:txBody>
      </p:sp>
      <p:sp>
        <p:nvSpPr>
          <p:cNvPr id="19" name="TextBox 18">
            <a:extLst>
              <a:ext uri="{FF2B5EF4-FFF2-40B4-BE49-F238E27FC236}">
                <a16:creationId xmlns:a16="http://schemas.microsoft.com/office/drawing/2014/main" id="{527B9016-1EB5-F141-8466-77AF25D7B637}"/>
              </a:ext>
            </a:extLst>
          </p:cNvPr>
          <p:cNvSpPr txBox="1"/>
          <p:nvPr/>
        </p:nvSpPr>
        <p:spPr>
          <a:xfrm rot="16200000">
            <a:off x="8433598" y="3099604"/>
            <a:ext cx="6858003"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Exit ticket</a:t>
            </a:r>
          </a:p>
        </p:txBody>
      </p:sp>
    </p:spTree>
    <p:extLst>
      <p:ext uri="{BB962C8B-B14F-4D97-AF65-F5344CB8AC3E}">
        <p14:creationId xmlns:p14="http://schemas.microsoft.com/office/powerpoint/2010/main" val="1023087679"/>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Do Now">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209F4D3-268D-A348-9CCE-B00080DD209D}"/>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FA7EA8-D77D-DF48-BF87-55505558A5B4}"/>
              </a:ext>
            </a:extLst>
          </p:cNvPr>
          <p:cNvSpPr>
            <a:spLocks noGrp="1"/>
          </p:cNvSpPr>
          <p:nvPr>
            <p:ph type="title" hasCustomPrompt="1"/>
          </p:nvPr>
        </p:nvSpPr>
        <p:spPr>
          <a:xfrm>
            <a:off x="540000" y="-2"/>
            <a:ext cx="10620000" cy="720000"/>
          </a:xfrm>
        </p:spPr>
        <p:txBody>
          <a:bodyPr lIns="0" tIns="0" rIns="0" bIns="0" anchor="b" anchorCtr="0">
            <a:normAutofit/>
          </a:bodyPr>
          <a:lstStyle>
            <a:lvl1pPr>
              <a:defRPr sz="2600" b="1"/>
            </a:lvl1pPr>
          </a:lstStyle>
          <a:p>
            <a:r>
              <a:rPr lang="en-GB"/>
              <a:t>Title</a:t>
            </a:r>
            <a:endParaRPr lang="en-US"/>
          </a:p>
        </p:txBody>
      </p:sp>
      <p:sp>
        <p:nvSpPr>
          <p:cNvPr id="10" name="TextBox 9">
            <a:extLst>
              <a:ext uri="{FF2B5EF4-FFF2-40B4-BE49-F238E27FC236}">
                <a16:creationId xmlns:a16="http://schemas.microsoft.com/office/drawing/2014/main" id="{40F039E2-8C92-C14C-82CE-0794D9BF40A9}"/>
              </a:ext>
            </a:extLst>
          </p:cNvPr>
          <p:cNvSpPr txBox="1"/>
          <p:nvPr/>
        </p:nvSpPr>
        <p:spPr>
          <a:xfrm rot="16200000">
            <a:off x="8433599" y="3099599"/>
            <a:ext cx="6858002"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Do Now</a:t>
            </a:r>
          </a:p>
        </p:txBody>
      </p:sp>
      <p:sp>
        <p:nvSpPr>
          <p:cNvPr id="12" name="Oval 11">
            <a:extLst>
              <a:ext uri="{FF2B5EF4-FFF2-40B4-BE49-F238E27FC236}">
                <a16:creationId xmlns:a16="http://schemas.microsoft.com/office/drawing/2014/main" id="{58119CD6-A5DA-0745-B17E-EB19681E9387}"/>
              </a:ext>
            </a:extLst>
          </p:cNvPr>
          <p:cNvSpPr/>
          <p:nvPr/>
        </p:nvSpPr>
        <p:spPr>
          <a:xfrm>
            <a:off x="10368111" y="5419596"/>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12746384"/>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C000"/>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9BCE6E62-574E-D146-96C1-9BF43CCDE92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6E39261F-FA9B-3345-9A9B-45ECE9B0CB1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lvl="0" indent="0" algn="r" rtl="0">
              <a:spcBef>
                <a:spcPts val="0"/>
              </a:spcBef>
              <a:spcAft>
                <a:spcPts val="0"/>
              </a:spcAft>
              <a:buNone/>
            </a:pPr>
            <a:fld id="{00000000-1234-1234-1234-123412341234}" type="slidenum">
              <a:rPr lang="en-GB" smtClean="0"/>
              <a:t>‹#›</a:t>
            </a:fld>
            <a:endParaRPr lang="en-GB"/>
          </a:p>
        </p:txBody>
      </p:sp>
      <p:sp>
        <p:nvSpPr>
          <p:cNvPr id="2" name="Title Placeholder 1">
            <a:extLst>
              <a:ext uri="{FF2B5EF4-FFF2-40B4-BE49-F238E27FC236}">
                <a16:creationId xmlns:a16="http://schemas.microsoft.com/office/drawing/2014/main" id="{A1D60AB4-2C43-F54B-B1C4-00F9214CEDE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1B651272-0A4B-B849-8A26-774FD4721A2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5" name="Rectangle 14">
            <a:extLst>
              <a:ext uri="{FF2B5EF4-FFF2-40B4-BE49-F238E27FC236}">
                <a16:creationId xmlns:a16="http://schemas.microsoft.com/office/drawing/2014/main" id="{9563CF77-062B-DA40-8B78-CAC794930094}"/>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83373497"/>
      </p:ext>
    </p:extLst>
  </p:cSld>
  <p:clrMap bg1="lt1" tx1="dk1" bg2="lt2" tx2="dk2" accent1="accent1" accent2="accent2" accent3="accent3" accent4="accent4" accent5="accent5" accent6="accent6" hlink="hlink" folHlink="fol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 id="2147483794" r:id="rId12"/>
    <p:sldLayoutId id="2147483795" r:id="rId13"/>
    <p:sldLayoutId id="2147483796" r:id="rId14"/>
    <p:sldLayoutId id="2147483797" r:id="rId15"/>
  </p:sldLayoutIdLst>
  <p:hf sldNum="0" hdr="0" ftr="0" dt="0"/>
  <p:txStyles>
    <p:titleStyle>
      <a:lvl1pPr algn="l" defTabSz="914400" rtl="0" eaLnBrk="1" latinLnBrk="0" hangingPunct="1">
        <a:lnSpc>
          <a:spcPct val="90000"/>
        </a:lnSpc>
        <a:spcBef>
          <a:spcPct val="0"/>
        </a:spcBef>
        <a:buNone/>
        <a:defRPr sz="1800"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6.xml"/><Relationship Id="rId5" Type="http://schemas.openxmlformats.org/officeDocument/2006/relationships/image" Target="../media/image17.png"/><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3" Type="http://schemas.openxmlformats.org/officeDocument/2006/relationships/hyperlink" Target="https://mymastery.arkcurriculumplus.org.uk/courses/65f10dfb-f045-4b74-aed0-11df776de0c8/units/75c2dbf6-c400-4a90-b1f6-4d0e3f708e2b/lessons/f2c8fedb-7158-412c-b34a-0ebeb1ac4e57/contents/9" TargetMode="External"/><Relationship Id="rId2" Type="http://schemas.openxmlformats.org/officeDocument/2006/relationships/notesSlide" Target="../notesSlides/notesSlide2.xml"/><Relationship Id="rId1" Type="http://schemas.openxmlformats.org/officeDocument/2006/relationships/slideLayout" Target="../slideLayouts/slideLayout13.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hyperlink" Target="https://mymastery.arkcurriculumplus.org.uk/courses/65f10dfb-f045-4b74-aed0-11df776de0c8/units/75c2dbf6-c400-4a90-b1f6-4d0e3f708e2b/lessons/f2c8fedb-7158-412c-b34a-0ebeb1ac4e57/contents/9" TargetMode="External"/><Relationship Id="rId2" Type="http://schemas.openxmlformats.org/officeDocument/2006/relationships/image" Target="../media/image25.pn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3" Type="http://schemas.openxmlformats.org/officeDocument/2006/relationships/hyperlink" Target="mailto:sciencemastery@arkonline.org?subject=Lesson%20Feedback" TargetMode="External"/><Relationship Id="rId2" Type="http://schemas.openxmlformats.org/officeDocument/2006/relationships/notesSlide" Target="../notesSlides/notesSlide29.xml"/><Relationship Id="rId1" Type="http://schemas.openxmlformats.org/officeDocument/2006/relationships/slideLayout" Target="../slideLayouts/slideLayout11.xml"/><Relationship Id="rId4" Type="http://schemas.openxmlformats.org/officeDocument/2006/relationships/hyperlink" Target="mailto:sciencemastery@arkonline.org"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7.jpe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3C824E-4C7F-DB42-8DBE-A9A845EEBF60}"/>
              </a:ext>
            </a:extLst>
          </p:cNvPr>
          <p:cNvSpPr>
            <a:spLocks noGrp="1"/>
          </p:cNvSpPr>
          <p:nvPr>
            <p:ph type="title"/>
          </p:nvPr>
        </p:nvSpPr>
        <p:spPr/>
        <p:txBody>
          <a:bodyPr/>
          <a:lstStyle/>
          <a:p>
            <a:r>
              <a:rPr lang="en-US">
                <a:latin typeface="Century Gothic"/>
                <a:cs typeface="Arial"/>
              </a:rPr>
              <a:t>Making this resource work for you</a:t>
            </a:r>
          </a:p>
        </p:txBody>
      </p:sp>
      <p:sp>
        <p:nvSpPr>
          <p:cNvPr id="3" name="TextBox 2">
            <a:extLst>
              <a:ext uri="{FF2B5EF4-FFF2-40B4-BE49-F238E27FC236}">
                <a16:creationId xmlns:a16="http://schemas.microsoft.com/office/drawing/2014/main" id="{C0AE1C53-0082-C14D-B9A9-53C8A65F457E}"/>
              </a:ext>
            </a:extLst>
          </p:cNvPr>
          <p:cNvSpPr txBox="1"/>
          <p:nvPr/>
        </p:nvSpPr>
        <p:spPr>
          <a:xfrm>
            <a:off x="221613" y="917912"/>
            <a:ext cx="10869561" cy="5509200"/>
          </a:xfrm>
          <a:prstGeom prst="rect">
            <a:avLst/>
          </a:prstGeom>
          <a:noFill/>
        </p:spPr>
        <p:txBody>
          <a:bodyPr wrap="square" rtlCol="0">
            <a:spAutoFit/>
          </a:bodyPr>
          <a:lstStyle/>
          <a:p>
            <a:pPr marL="342900" indent="-342900">
              <a:buFont typeface="Arial" panose="020B0604020202020204" pitchFamily="34" charset="0"/>
              <a:buChar char="•"/>
            </a:pPr>
            <a:r>
              <a:rPr lang="en-US" sz="1600">
                <a:latin typeface="Century Gothic" panose="020B0502020202020204" pitchFamily="34" charset="0"/>
              </a:rPr>
              <a:t>Prior to teaching this lesson, please refer to the ‘Unit Overview and Planning Document’.</a:t>
            </a:r>
          </a:p>
          <a:p>
            <a:pPr marL="342900" indent="-342900">
              <a:buFont typeface="Arial" panose="020B0604020202020204" pitchFamily="34" charset="0"/>
              <a:buChar char="•"/>
            </a:pPr>
            <a:r>
              <a:rPr lang="en-US" sz="1600">
                <a:latin typeface="Century Gothic" panose="020B0502020202020204" pitchFamily="34" charset="0"/>
              </a:rPr>
              <a:t>Further guidance on planning Science Mastery lessons can be found in the detailed planning guidance document.</a:t>
            </a:r>
          </a:p>
          <a:p>
            <a:pPr marL="342900" indent="-342900">
              <a:buFont typeface="Arial" panose="020B0604020202020204" pitchFamily="34" charset="0"/>
              <a:buChar char="•"/>
            </a:pPr>
            <a:r>
              <a:rPr lang="en-US" sz="1600">
                <a:latin typeface="Century Gothic" panose="020B0502020202020204" pitchFamily="34" charset="0"/>
              </a:rPr>
              <a:t>Refer to the ‘</a:t>
            </a:r>
            <a:r>
              <a:rPr lang="en-US" sz="1600" b="1">
                <a:latin typeface="Century Gothic" panose="020B0502020202020204" pitchFamily="34" charset="0"/>
              </a:rPr>
              <a:t>notes</a:t>
            </a:r>
            <a:r>
              <a:rPr lang="en-US" sz="1600">
                <a:latin typeface="Century Gothic" panose="020B0502020202020204" pitchFamily="34" charset="0"/>
              </a:rPr>
              <a:t>’ section on each slide for useful information, including suggested expositions, pedagogical content knowledge, suggested questions, answers and more. Consider using presenter mode so you can see this guidance throughout the lesson.</a:t>
            </a:r>
          </a:p>
          <a:p>
            <a:pPr marL="342900" indent="-342900">
              <a:buFont typeface="Arial" panose="020B0604020202020204" pitchFamily="34" charset="0"/>
              <a:buChar char="•"/>
            </a:pPr>
            <a:r>
              <a:rPr lang="en-US" sz="1600">
                <a:latin typeface="Century Gothic" panose="020B0502020202020204" pitchFamily="34" charset="0"/>
              </a:rPr>
              <a:t>The introduction slides can be adapted to suit your teaching style and the needs of your class.</a:t>
            </a:r>
          </a:p>
          <a:p>
            <a:pPr marL="342900" indent="-342900">
              <a:buFont typeface="Arial" panose="020B0604020202020204" pitchFamily="34" charset="0"/>
              <a:buChar char="•"/>
            </a:pPr>
            <a:r>
              <a:rPr lang="en-US" sz="1600">
                <a:latin typeface="Century Gothic" panose="020B0502020202020204" pitchFamily="34" charset="0"/>
              </a:rPr>
              <a:t>Before the lesson, </a:t>
            </a:r>
            <a:r>
              <a:rPr lang="en-US" sz="1600" b="1">
                <a:latin typeface="Century Gothic" panose="020B0502020202020204" pitchFamily="34" charset="0"/>
              </a:rPr>
              <a:t>adapt the fix-it slide </a:t>
            </a:r>
            <a:r>
              <a:rPr lang="en-US" sz="1600">
                <a:latin typeface="Century Gothic" panose="020B0502020202020204" pitchFamily="34" charset="0"/>
              </a:rPr>
              <a:t>to address any misconceptions identified in the previous lesson’s exit ticket.</a:t>
            </a:r>
          </a:p>
          <a:p>
            <a:pPr marL="342900" indent="-342900">
              <a:buFont typeface="Arial" panose="020B0604020202020204" pitchFamily="34" charset="0"/>
              <a:buChar char="•"/>
            </a:pPr>
            <a:r>
              <a:rPr lang="en-US" sz="1600">
                <a:latin typeface="Century Gothic" panose="020B0502020202020204" pitchFamily="34" charset="0"/>
              </a:rPr>
              <a:t>Choose from the suggested </a:t>
            </a:r>
            <a:r>
              <a:rPr lang="en-US" sz="1600" b="1">
                <a:latin typeface="Century Gothic" panose="020B0502020202020204" pitchFamily="34" charset="0"/>
              </a:rPr>
              <a:t>activities</a:t>
            </a:r>
            <a:r>
              <a:rPr lang="en-US" sz="1600">
                <a:latin typeface="Century Gothic" panose="020B0502020202020204" pitchFamily="34" charset="0"/>
              </a:rPr>
              <a:t> to suit your class. The intention is not that you complete all of these, but that you select those which ones are most appropriate for your students. It may be appropriate to further adapt activities for your students.</a:t>
            </a:r>
          </a:p>
          <a:p>
            <a:pPr marL="342900" indent="-342900">
              <a:buFont typeface="Arial" panose="020B0604020202020204" pitchFamily="34" charset="0"/>
              <a:buChar char="•"/>
            </a:pPr>
            <a:r>
              <a:rPr lang="en-US" sz="1600">
                <a:latin typeface="Century Gothic" panose="020B0502020202020204" pitchFamily="34" charset="0"/>
              </a:rPr>
              <a:t>These lessons are designed to occupy approximately 1 hour. To adapt for a </a:t>
            </a:r>
            <a:r>
              <a:rPr lang="en-US" sz="1600" b="1">
                <a:latin typeface="Century Gothic" panose="020B0502020202020204" pitchFamily="34" charset="0"/>
              </a:rPr>
              <a:t>shorter or longer lesson duration</a:t>
            </a:r>
            <a:r>
              <a:rPr lang="en-US" sz="1600">
                <a:latin typeface="Century Gothic" panose="020B0502020202020204" pitchFamily="34" charset="0"/>
              </a:rPr>
              <a:t> we advise you to adapt the </a:t>
            </a:r>
            <a:r>
              <a:rPr lang="en-US" sz="1600" b="1">
                <a:latin typeface="Century Gothic" panose="020B0502020202020204" pitchFamily="34" charset="0"/>
              </a:rPr>
              <a:t>activity</a:t>
            </a:r>
            <a:r>
              <a:rPr lang="en-US" sz="1600">
                <a:latin typeface="Century Gothic" panose="020B0502020202020204" pitchFamily="34" charset="0"/>
              </a:rPr>
              <a:t> section accordingly.</a:t>
            </a:r>
          </a:p>
          <a:p>
            <a:pPr marL="342900" indent="-342900">
              <a:buFont typeface="Arial" panose="020B0604020202020204" pitchFamily="34" charset="0"/>
              <a:buChar char="•"/>
            </a:pPr>
            <a:endParaRPr lang="en-US" sz="1600">
              <a:latin typeface="Century Gothic" panose="020B0502020202020204" pitchFamily="34" charset="0"/>
            </a:endParaRPr>
          </a:p>
          <a:p>
            <a:r>
              <a:rPr lang="en-US" sz="1600">
                <a:latin typeface="Century Gothic" panose="020B0502020202020204" pitchFamily="34" charset="0"/>
              </a:rPr>
              <a:t>Please consider using the final slide to send feedback about this lesson or examples of PowerPoints that you have adapted to our design team. Your feedback is used to improve Science Mastery for all of our teachers and students. We appreciate all suggestions and comments.</a:t>
            </a:r>
          </a:p>
          <a:p>
            <a:endParaRPr lang="en-US" sz="1600">
              <a:latin typeface="Century Gothic" panose="020B0502020202020204" pitchFamily="34" charset="0"/>
            </a:endParaRPr>
          </a:p>
          <a:p>
            <a:r>
              <a:rPr lang="en-US" sz="1600">
                <a:latin typeface="Century Gothic" panose="020B0502020202020204" pitchFamily="34" charset="0"/>
              </a:rPr>
              <a:t>Thank you for reading! </a:t>
            </a:r>
          </a:p>
          <a:p>
            <a:endParaRPr lang="en-US" sz="1600" b="1">
              <a:latin typeface="Century Gothic" panose="020B0502020202020204" pitchFamily="34" charset="0"/>
            </a:endParaRPr>
          </a:p>
          <a:p>
            <a:r>
              <a:rPr lang="en-US" sz="1600" b="1">
                <a:latin typeface="Century Gothic" panose="020B0502020202020204" pitchFamily="34" charset="0"/>
              </a:rPr>
              <a:t>The Science Mastery Team</a:t>
            </a:r>
          </a:p>
        </p:txBody>
      </p:sp>
      <p:pic>
        <p:nvPicPr>
          <p:cNvPr id="5" name="Picture 4" descr="A picture containing background pattern&#10;&#10;Description automatically generated">
            <a:extLst>
              <a:ext uri="{FF2B5EF4-FFF2-40B4-BE49-F238E27FC236}">
                <a16:creationId xmlns:a16="http://schemas.microsoft.com/office/drawing/2014/main" id="{63C5622B-8FFA-794D-930A-B2C0F343F05A}"/>
              </a:ext>
            </a:extLst>
          </p:cNvPr>
          <p:cNvPicPr>
            <a:picLocks noChangeAspect="1"/>
          </p:cNvPicPr>
          <p:nvPr/>
        </p:nvPicPr>
        <p:blipFill>
          <a:blip r:embed="rId3"/>
          <a:stretch>
            <a:fillRect/>
          </a:stretch>
        </p:blipFill>
        <p:spPr>
          <a:xfrm>
            <a:off x="9114890" y="5940088"/>
            <a:ext cx="2045110" cy="503570"/>
          </a:xfrm>
          <a:prstGeom prst="rect">
            <a:avLst/>
          </a:prstGeom>
        </p:spPr>
      </p:pic>
    </p:spTree>
    <p:extLst>
      <p:ext uri="{BB962C8B-B14F-4D97-AF65-F5344CB8AC3E}">
        <p14:creationId xmlns:p14="http://schemas.microsoft.com/office/powerpoint/2010/main" val="14954686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D11ECE-6A13-CD44-B364-81DA37E99314}"/>
              </a:ext>
            </a:extLst>
          </p:cNvPr>
          <p:cNvSpPr>
            <a:spLocks noGrp="1"/>
          </p:cNvSpPr>
          <p:nvPr>
            <p:ph type="title"/>
          </p:nvPr>
        </p:nvSpPr>
        <p:spPr/>
        <p:txBody>
          <a:bodyPr/>
          <a:lstStyle/>
          <a:p>
            <a:r>
              <a:rPr lang="en-GB" dirty="0">
                <a:latin typeface="Century Gothic" panose="020B0502020202020204" pitchFamily="34" charset="0"/>
              </a:rPr>
              <a:t>The reactivity of a metal determines the method of extraction</a:t>
            </a:r>
          </a:p>
        </p:txBody>
      </p:sp>
      <p:graphicFrame>
        <p:nvGraphicFramePr>
          <p:cNvPr id="3" name="Table 3">
            <a:extLst>
              <a:ext uri="{FF2B5EF4-FFF2-40B4-BE49-F238E27FC236}">
                <a16:creationId xmlns:a16="http://schemas.microsoft.com/office/drawing/2014/main" id="{583EB859-9273-D040-88B1-67ADD13BEC9C}"/>
              </a:ext>
            </a:extLst>
          </p:cNvPr>
          <p:cNvGraphicFramePr>
            <a:graphicFrameLocks noGrp="1"/>
          </p:cNvGraphicFramePr>
          <p:nvPr>
            <p:extLst>
              <p:ext uri="{D42A27DB-BD31-4B8C-83A1-F6EECF244321}">
                <p14:modId xmlns:p14="http://schemas.microsoft.com/office/powerpoint/2010/main" val="2652384656"/>
              </p:ext>
            </p:extLst>
          </p:nvPr>
        </p:nvGraphicFramePr>
        <p:xfrm>
          <a:off x="344058" y="1061242"/>
          <a:ext cx="10220529" cy="5212080"/>
        </p:xfrm>
        <a:graphic>
          <a:graphicData uri="http://schemas.openxmlformats.org/drawingml/2006/table">
            <a:tbl>
              <a:tblPr firstRow="1" bandRow="1">
                <a:tableStyleId>{5940675A-B579-460E-94D1-54222C63F5DA}</a:tableStyleId>
              </a:tblPr>
              <a:tblGrid>
                <a:gridCol w="3406843">
                  <a:extLst>
                    <a:ext uri="{9D8B030D-6E8A-4147-A177-3AD203B41FA5}">
                      <a16:colId xmlns:a16="http://schemas.microsoft.com/office/drawing/2014/main" val="2992347426"/>
                    </a:ext>
                  </a:extLst>
                </a:gridCol>
                <a:gridCol w="3406843">
                  <a:extLst>
                    <a:ext uri="{9D8B030D-6E8A-4147-A177-3AD203B41FA5}">
                      <a16:colId xmlns:a16="http://schemas.microsoft.com/office/drawing/2014/main" val="4196544052"/>
                    </a:ext>
                  </a:extLst>
                </a:gridCol>
                <a:gridCol w="3406843">
                  <a:extLst>
                    <a:ext uri="{9D8B030D-6E8A-4147-A177-3AD203B41FA5}">
                      <a16:colId xmlns:a16="http://schemas.microsoft.com/office/drawing/2014/main" val="506603736"/>
                    </a:ext>
                  </a:extLst>
                </a:gridCol>
              </a:tblGrid>
              <a:tr h="370840">
                <a:tc>
                  <a:txBody>
                    <a:bodyPr/>
                    <a:lstStyle/>
                    <a:p>
                      <a:pPr algn="ctr"/>
                      <a:r>
                        <a:rPr lang="en-GB" sz="2400" b="1" dirty="0">
                          <a:latin typeface="Century Gothic" panose="020B0502020202020204" pitchFamily="34" charset="0"/>
                        </a:rPr>
                        <a:t>The Reactivity Series</a:t>
                      </a:r>
                    </a:p>
                  </a:txBody>
                  <a:tcPr>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2400" b="1" dirty="0">
                          <a:latin typeface="Century Gothic" panose="020B0502020202020204" pitchFamily="34" charset="0"/>
                        </a:rPr>
                        <a:t>Reactivity</a:t>
                      </a:r>
                    </a:p>
                  </a:txBody>
                  <a:tcPr>
                    <a:solidFill>
                      <a:schemeClr val="accent1">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2400" b="1" dirty="0">
                          <a:latin typeface="Century Gothic" panose="020B0502020202020204" pitchFamily="34" charset="0"/>
                        </a:rPr>
                        <a:t>Method of extraction</a:t>
                      </a:r>
                    </a:p>
                  </a:txBody>
                  <a:tcPr>
                    <a:solidFill>
                      <a:schemeClr val="accent1">
                        <a:lumMod val="20000"/>
                        <a:lumOff val="80000"/>
                      </a:schemeClr>
                    </a:solidFill>
                  </a:tcPr>
                </a:tc>
                <a:extLst>
                  <a:ext uri="{0D108BD9-81ED-4DB2-BD59-A6C34878D82A}">
                    <a16:rowId xmlns:a16="http://schemas.microsoft.com/office/drawing/2014/main" val="2550107700"/>
                  </a:ext>
                </a:extLst>
              </a:tr>
              <a:tr h="370840">
                <a:tc>
                  <a:txBody>
                    <a:bodyPr/>
                    <a:lstStyle/>
                    <a:p>
                      <a:r>
                        <a:rPr lang="en-GB" sz="2000" dirty="0">
                          <a:latin typeface="Century Gothic" panose="020B0502020202020204" pitchFamily="34" charset="0"/>
                        </a:rPr>
                        <a:t>Potassium</a:t>
                      </a:r>
                    </a:p>
                  </a:txBody>
                  <a:tcPr>
                    <a:solidFill>
                      <a:schemeClr val="bg1"/>
                    </a:solidFill>
                  </a:tcPr>
                </a:tc>
                <a:tc rowSpan="12">
                  <a:txBody>
                    <a:bodyPr/>
                    <a:lstStyle/>
                    <a:p>
                      <a:endParaRPr lang="en-GB" sz="2000" dirty="0">
                        <a:latin typeface="Century Gothic" panose="020B0502020202020204" pitchFamily="34" charset="0"/>
                      </a:endParaRPr>
                    </a:p>
                    <a:p>
                      <a:endParaRPr lang="en-GB" sz="2000" dirty="0">
                        <a:latin typeface="Century Gothic" panose="020B0502020202020204" pitchFamily="34" charset="0"/>
                      </a:endParaRPr>
                    </a:p>
                    <a:p>
                      <a:endParaRPr lang="en-GB" sz="2000" dirty="0">
                        <a:latin typeface="Century Gothic" panose="020B0502020202020204" pitchFamily="34" charset="0"/>
                      </a:endParaRPr>
                    </a:p>
                    <a:p>
                      <a:endParaRPr lang="en-GB" sz="2000" dirty="0">
                        <a:latin typeface="Century Gothic" panose="020B0502020202020204" pitchFamily="34" charset="0"/>
                      </a:endParaRPr>
                    </a:p>
                    <a:p>
                      <a:endParaRPr lang="en-GB" sz="2000" dirty="0">
                        <a:latin typeface="Century Gothic" panose="020B0502020202020204" pitchFamily="34" charset="0"/>
                      </a:endParaRPr>
                    </a:p>
                    <a:p>
                      <a:endParaRPr lang="en-GB" sz="2000" dirty="0">
                        <a:latin typeface="Century Gothic" panose="020B0502020202020204" pitchFamily="34" charset="0"/>
                      </a:endParaRPr>
                    </a:p>
                    <a:p>
                      <a:endParaRPr lang="en-GB" sz="2000" dirty="0">
                        <a:latin typeface="Century Gothic" panose="020B0502020202020204" pitchFamily="34" charset="0"/>
                      </a:endParaRPr>
                    </a:p>
                    <a:p>
                      <a:endParaRPr lang="en-GB" sz="2000" dirty="0">
                        <a:latin typeface="Century Gothic" panose="020B0502020202020204" pitchFamily="34" charset="0"/>
                      </a:endParaRPr>
                    </a:p>
                    <a:p>
                      <a:endParaRPr lang="en-GB" sz="2000" dirty="0">
                        <a:latin typeface="Century Gothic" panose="020B0502020202020204" pitchFamily="34" charset="0"/>
                      </a:endParaRPr>
                    </a:p>
                    <a:p>
                      <a:endParaRPr lang="en-GB" sz="2000" dirty="0">
                        <a:latin typeface="Century Gothic" panose="020B0502020202020204" pitchFamily="34" charset="0"/>
                      </a:endParaRPr>
                    </a:p>
                    <a:p>
                      <a:endParaRPr lang="en-GB" sz="2000" dirty="0">
                        <a:latin typeface="Century Gothic" panose="020B0502020202020204" pitchFamily="34" charset="0"/>
                      </a:endParaRPr>
                    </a:p>
                    <a:p>
                      <a:endParaRPr lang="en-GB" sz="2000" dirty="0">
                        <a:latin typeface="Century Gothic" panose="020B0502020202020204" pitchFamily="34" charset="0"/>
                      </a:endParaRPr>
                    </a:p>
                    <a:p>
                      <a:endParaRPr lang="en-GB" sz="2000" dirty="0">
                        <a:latin typeface="Century Gothic" panose="020B0502020202020204" pitchFamily="34" charset="0"/>
                      </a:endParaRPr>
                    </a:p>
                  </a:txBody>
                  <a:tcPr>
                    <a:solidFill>
                      <a:schemeClr val="bg1"/>
                    </a:solidFill>
                  </a:tcPr>
                </a:tc>
                <a:tc rowSpan="5">
                  <a:txBody>
                    <a:bodyPr/>
                    <a:lstStyle/>
                    <a:p>
                      <a:pPr algn="ctr"/>
                      <a:endParaRPr lang="en-GB" sz="2000" dirty="0">
                        <a:latin typeface="Century Gothic" panose="020B0502020202020204" pitchFamily="34" charset="0"/>
                      </a:endParaRPr>
                    </a:p>
                  </a:txBody>
                  <a:tcPr anchor="ctr">
                    <a:solidFill>
                      <a:schemeClr val="bg1"/>
                    </a:solidFill>
                  </a:tcPr>
                </a:tc>
                <a:extLst>
                  <a:ext uri="{0D108BD9-81ED-4DB2-BD59-A6C34878D82A}">
                    <a16:rowId xmlns:a16="http://schemas.microsoft.com/office/drawing/2014/main" val="1913163681"/>
                  </a:ext>
                </a:extLst>
              </a:tr>
              <a:tr h="370840">
                <a:tc>
                  <a:txBody>
                    <a:bodyPr/>
                    <a:lstStyle/>
                    <a:p>
                      <a:r>
                        <a:rPr lang="en-GB" sz="2000" dirty="0">
                          <a:latin typeface="Century Gothic" panose="020B0502020202020204" pitchFamily="34" charset="0"/>
                        </a:rPr>
                        <a:t>Sodium </a:t>
                      </a:r>
                    </a:p>
                  </a:txBody>
                  <a:tcPr>
                    <a:solidFill>
                      <a:schemeClr val="bg1"/>
                    </a:solidFill>
                  </a:tcPr>
                </a:tc>
                <a:tc vMerge="1">
                  <a:txBody>
                    <a:bodyPr/>
                    <a:lstStyle/>
                    <a:p>
                      <a:endParaRPr lang="en-GB" sz="2000" dirty="0">
                        <a:latin typeface="Century Gothic" panose="020B0502020202020204" pitchFamily="34" charset="0"/>
                      </a:endParaRPr>
                    </a:p>
                  </a:txBody>
                  <a:tcPr>
                    <a:solidFill>
                      <a:schemeClr val="bg1"/>
                    </a:solidFill>
                  </a:tcPr>
                </a:tc>
                <a:tc vMerge="1">
                  <a:txBody>
                    <a:bodyPr/>
                    <a:lstStyle/>
                    <a:p>
                      <a:endParaRPr lang="en-GB" sz="2000" dirty="0">
                        <a:latin typeface="Century Gothic" panose="020B0502020202020204" pitchFamily="34" charset="0"/>
                      </a:endParaRPr>
                    </a:p>
                  </a:txBody>
                  <a:tcPr>
                    <a:solidFill>
                      <a:schemeClr val="bg1"/>
                    </a:solidFill>
                  </a:tcPr>
                </a:tc>
                <a:extLst>
                  <a:ext uri="{0D108BD9-81ED-4DB2-BD59-A6C34878D82A}">
                    <a16:rowId xmlns:a16="http://schemas.microsoft.com/office/drawing/2014/main" val="1872583232"/>
                  </a:ext>
                </a:extLst>
              </a:tr>
              <a:tr h="370840">
                <a:tc>
                  <a:txBody>
                    <a:bodyPr/>
                    <a:lstStyle/>
                    <a:p>
                      <a:r>
                        <a:rPr lang="en-GB" sz="2000" dirty="0">
                          <a:latin typeface="Century Gothic" panose="020B0502020202020204" pitchFamily="34" charset="0"/>
                        </a:rPr>
                        <a:t>Calcium</a:t>
                      </a:r>
                    </a:p>
                  </a:txBody>
                  <a:tcPr>
                    <a:solidFill>
                      <a:schemeClr val="bg1"/>
                    </a:solidFill>
                  </a:tcPr>
                </a:tc>
                <a:tc vMerge="1">
                  <a:txBody>
                    <a:bodyPr/>
                    <a:lstStyle/>
                    <a:p>
                      <a:endParaRPr lang="en-GB" sz="2000" dirty="0">
                        <a:latin typeface="Century Gothic" panose="020B0502020202020204" pitchFamily="34" charset="0"/>
                      </a:endParaRPr>
                    </a:p>
                  </a:txBody>
                  <a:tcPr>
                    <a:solidFill>
                      <a:schemeClr val="bg1"/>
                    </a:solidFill>
                  </a:tcPr>
                </a:tc>
                <a:tc vMerge="1">
                  <a:txBody>
                    <a:bodyPr/>
                    <a:lstStyle/>
                    <a:p>
                      <a:endParaRPr lang="en-GB" sz="2000" dirty="0">
                        <a:latin typeface="Century Gothic" panose="020B0502020202020204" pitchFamily="34" charset="0"/>
                      </a:endParaRPr>
                    </a:p>
                  </a:txBody>
                  <a:tcPr>
                    <a:solidFill>
                      <a:schemeClr val="bg1"/>
                    </a:solidFill>
                  </a:tcPr>
                </a:tc>
                <a:extLst>
                  <a:ext uri="{0D108BD9-81ED-4DB2-BD59-A6C34878D82A}">
                    <a16:rowId xmlns:a16="http://schemas.microsoft.com/office/drawing/2014/main" val="676442072"/>
                  </a:ext>
                </a:extLst>
              </a:tr>
              <a:tr h="370840">
                <a:tc>
                  <a:txBody>
                    <a:bodyPr/>
                    <a:lstStyle/>
                    <a:p>
                      <a:r>
                        <a:rPr lang="en-GB" sz="2000" dirty="0">
                          <a:latin typeface="Century Gothic" panose="020B0502020202020204" pitchFamily="34" charset="0"/>
                        </a:rPr>
                        <a:t>Magnesium </a:t>
                      </a:r>
                    </a:p>
                  </a:txBody>
                  <a:tcPr>
                    <a:solidFill>
                      <a:schemeClr val="bg1"/>
                    </a:solidFill>
                  </a:tcPr>
                </a:tc>
                <a:tc vMerge="1">
                  <a:txBody>
                    <a:bodyPr/>
                    <a:lstStyle/>
                    <a:p>
                      <a:endParaRPr lang="en-GB" sz="2000" dirty="0">
                        <a:latin typeface="Century Gothic" panose="020B0502020202020204" pitchFamily="34" charset="0"/>
                      </a:endParaRPr>
                    </a:p>
                  </a:txBody>
                  <a:tcPr>
                    <a:solidFill>
                      <a:schemeClr val="bg1"/>
                    </a:solidFill>
                  </a:tcPr>
                </a:tc>
                <a:tc vMerge="1">
                  <a:txBody>
                    <a:bodyPr/>
                    <a:lstStyle/>
                    <a:p>
                      <a:endParaRPr lang="en-GB" sz="2000" dirty="0">
                        <a:latin typeface="Century Gothic" panose="020B0502020202020204" pitchFamily="34" charset="0"/>
                      </a:endParaRPr>
                    </a:p>
                  </a:txBody>
                  <a:tcPr>
                    <a:solidFill>
                      <a:schemeClr val="bg1"/>
                    </a:solidFill>
                  </a:tcPr>
                </a:tc>
                <a:extLst>
                  <a:ext uri="{0D108BD9-81ED-4DB2-BD59-A6C34878D82A}">
                    <a16:rowId xmlns:a16="http://schemas.microsoft.com/office/drawing/2014/main" val="1623766485"/>
                  </a:ext>
                </a:extLst>
              </a:tr>
              <a:tr h="370840">
                <a:tc>
                  <a:txBody>
                    <a:bodyPr/>
                    <a:lstStyle/>
                    <a:p>
                      <a:r>
                        <a:rPr lang="en-GB" sz="2000" dirty="0">
                          <a:latin typeface="Century Gothic" panose="020B0502020202020204" pitchFamily="34" charset="0"/>
                        </a:rPr>
                        <a:t>Aluminium</a:t>
                      </a:r>
                    </a:p>
                  </a:txBody>
                  <a:tcPr>
                    <a:solidFill>
                      <a:schemeClr val="bg1"/>
                    </a:solidFill>
                  </a:tcPr>
                </a:tc>
                <a:tc vMerge="1">
                  <a:txBody>
                    <a:bodyPr/>
                    <a:lstStyle/>
                    <a:p>
                      <a:endParaRPr lang="en-GB" sz="2000" dirty="0">
                        <a:latin typeface="Century Gothic" panose="020B0502020202020204" pitchFamily="34" charset="0"/>
                      </a:endParaRPr>
                    </a:p>
                  </a:txBody>
                  <a:tcPr>
                    <a:solidFill>
                      <a:schemeClr val="bg1"/>
                    </a:solidFill>
                  </a:tcPr>
                </a:tc>
                <a:tc vMerge="1">
                  <a:txBody>
                    <a:bodyPr/>
                    <a:lstStyle/>
                    <a:p>
                      <a:endParaRPr lang="en-GB" sz="2000" dirty="0">
                        <a:latin typeface="Century Gothic" panose="020B0502020202020204" pitchFamily="34" charset="0"/>
                      </a:endParaRPr>
                    </a:p>
                  </a:txBody>
                  <a:tcPr>
                    <a:solidFill>
                      <a:schemeClr val="bg1"/>
                    </a:solidFill>
                  </a:tcPr>
                </a:tc>
                <a:extLst>
                  <a:ext uri="{0D108BD9-81ED-4DB2-BD59-A6C34878D82A}">
                    <a16:rowId xmlns:a16="http://schemas.microsoft.com/office/drawing/2014/main" val="2131526220"/>
                  </a:ext>
                </a:extLst>
              </a:tr>
              <a:tr h="370840">
                <a:tc>
                  <a:txBody>
                    <a:bodyPr/>
                    <a:lstStyle/>
                    <a:p>
                      <a:r>
                        <a:rPr lang="en-GB" sz="2000" dirty="0">
                          <a:latin typeface="Century Gothic" panose="020B0502020202020204" pitchFamily="34" charset="0"/>
                        </a:rPr>
                        <a:t>Carbon</a:t>
                      </a:r>
                    </a:p>
                  </a:txBody>
                  <a:tcPr>
                    <a:solidFill>
                      <a:schemeClr val="bg1">
                        <a:lumMod val="85000"/>
                      </a:schemeClr>
                    </a:solidFill>
                  </a:tcPr>
                </a:tc>
                <a:tc vMerge="1">
                  <a:txBody>
                    <a:bodyPr/>
                    <a:lstStyle/>
                    <a:p>
                      <a:endParaRPr lang="en-GB" sz="2000" dirty="0">
                        <a:highlight>
                          <a:srgbClr val="C0C0C0"/>
                        </a:highlight>
                        <a:latin typeface="Century Gothic" panose="020B0502020202020204" pitchFamily="34" charset="0"/>
                      </a:endParaRPr>
                    </a:p>
                  </a:txBody>
                  <a:tcPr>
                    <a:solidFill>
                      <a:schemeClr val="bg1">
                        <a:lumMod val="85000"/>
                      </a:schemeClr>
                    </a:solidFill>
                  </a:tcPr>
                </a:tc>
                <a:tc>
                  <a:txBody>
                    <a:bodyPr/>
                    <a:lstStyle/>
                    <a:p>
                      <a:endParaRPr lang="en-GB" sz="2000" dirty="0">
                        <a:highlight>
                          <a:srgbClr val="C0C0C0"/>
                        </a:highlight>
                        <a:latin typeface="Century Gothic" panose="020B0502020202020204" pitchFamily="34" charset="0"/>
                      </a:endParaRPr>
                    </a:p>
                  </a:txBody>
                  <a:tcPr>
                    <a:solidFill>
                      <a:schemeClr val="bg1">
                        <a:lumMod val="85000"/>
                      </a:schemeClr>
                    </a:solidFill>
                  </a:tcPr>
                </a:tc>
                <a:extLst>
                  <a:ext uri="{0D108BD9-81ED-4DB2-BD59-A6C34878D82A}">
                    <a16:rowId xmlns:a16="http://schemas.microsoft.com/office/drawing/2014/main" val="890998597"/>
                  </a:ext>
                </a:extLst>
              </a:tr>
              <a:tr h="370840">
                <a:tc>
                  <a:txBody>
                    <a:bodyPr/>
                    <a:lstStyle/>
                    <a:p>
                      <a:r>
                        <a:rPr lang="en-GB" sz="2000" dirty="0">
                          <a:latin typeface="Century Gothic" panose="020B0502020202020204" pitchFamily="34" charset="0"/>
                        </a:rPr>
                        <a:t>Zinc </a:t>
                      </a:r>
                    </a:p>
                  </a:txBody>
                  <a:tcPr>
                    <a:solidFill>
                      <a:schemeClr val="bg1"/>
                    </a:solidFill>
                  </a:tcPr>
                </a:tc>
                <a:tc vMerge="1">
                  <a:txBody>
                    <a:bodyPr/>
                    <a:lstStyle/>
                    <a:p>
                      <a:endParaRPr lang="en-GB" sz="2000" dirty="0">
                        <a:latin typeface="Century Gothic" panose="020B0502020202020204" pitchFamily="34" charset="0"/>
                      </a:endParaRPr>
                    </a:p>
                  </a:txBody>
                  <a:tcPr>
                    <a:solidFill>
                      <a:schemeClr val="bg1"/>
                    </a:solidFill>
                  </a:tcPr>
                </a:tc>
                <a:tc rowSpan="5">
                  <a:txBody>
                    <a:bodyPr/>
                    <a:lstStyle/>
                    <a:p>
                      <a:pPr algn="ctr"/>
                      <a:endParaRPr lang="en-GB" sz="2000" dirty="0">
                        <a:latin typeface="Century Gothic" panose="020B0502020202020204" pitchFamily="34" charset="0"/>
                      </a:endParaRPr>
                    </a:p>
                  </a:txBody>
                  <a:tcPr anchor="ctr">
                    <a:solidFill>
                      <a:schemeClr val="bg1"/>
                    </a:solidFill>
                  </a:tcPr>
                </a:tc>
                <a:extLst>
                  <a:ext uri="{0D108BD9-81ED-4DB2-BD59-A6C34878D82A}">
                    <a16:rowId xmlns:a16="http://schemas.microsoft.com/office/drawing/2014/main" val="1806282422"/>
                  </a:ext>
                </a:extLst>
              </a:tr>
              <a:tr h="370840">
                <a:tc>
                  <a:txBody>
                    <a:bodyPr/>
                    <a:lstStyle/>
                    <a:p>
                      <a:r>
                        <a:rPr lang="en-GB" sz="2000" dirty="0">
                          <a:latin typeface="Century Gothic" panose="020B0502020202020204" pitchFamily="34" charset="0"/>
                        </a:rPr>
                        <a:t>Iron</a:t>
                      </a:r>
                    </a:p>
                  </a:txBody>
                  <a:tcPr>
                    <a:solidFill>
                      <a:schemeClr val="bg1"/>
                    </a:solidFill>
                  </a:tcPr>
                </a:tc>
                <a:tc vMerge="1">
                  <a:txBody>
                    <a:bodyPr/>
                    <a:lstStyle/>
                    <a:p>
                      <a:endParaRPr lang="en-GB" sz="2000" dirty="0">
                        <a:latin typeface="Century Gothic" panose="020B0502020202020204" pitchFamily="34" charset="0"/>
                      </a:endParaRPr>
                    </a:p>
                  </a:txBody>
                  <a:tcPr>
                    <a:solidFill>
                      <a:schemeClr val="bg1"/>
                    </a:solidFill>
                  </a:tcPr>
                </a:tc>
                <a:tc vMerge="1">
                  <a:txBody>
                    <a:bodyPr/>
                    <a:lstStyle/>
                    <a:p>
                      <a:endParaRPr lang="en-GB" sz="2000" dirty="0">
                        <a:latin typeface="Century Gothic" panose="020B0502020202020204" pitchFamily="34" charset="0"/>
                      </a:endParaRPr>
                    </a:p>
                  </a:txBody>
                  <a:tcPr>
                    <a:solidFill>
                      <a:schemeClr val="bg1"/>
                    </a:solidFill>
                  </a:tcPr>
                </a:tc>
                <a:extLst>
                  <a:ext uri="{0D108BD9-81ED-4DB2-BD59-A6C34878D82A}">
                    <a16:rowId xmlns:a16="http://schemas.microsoft.com/office/drawing/2014/main" val="589767567"/>
                  </a:ext>
                </a:extLst>
              </a:tr>
              <a:tr h="370840">
                <a:tc>
                  <a:txBody>
                    <a:bodyPr/>
                    <a:lstStyle/>
                    <a:p>
                      <a:r>
                        <a:rPr lang="en-GB" sz="2000" dirty="0">
                          <a:latin typeface="Century Gothic" panose="020B0502020202020204" pitchFamily="34" charset="0"/>
                        </a:rPr>
                        <a:t>Lead</a:t>
                      </a:r>
                    </a:p>
                  </a:txBody>
                  <a:tcPr>
                    <a:solidFill>
                      <a:schemeClr val="bg1"/>
                    </a:solidFill>
                  </a:tcPr>
                </a:tc>
                <a:tc vMerge="1">
                  <a:txBody>
                    <a:bodyPr/>
                    <a:lstStyle/>
                    <a:p>
                      <a:endParaRPr lang="en-GB" sz="2000" dirty="0">
                        <a:latin typeface="Century Gothic" panose="020B0502020202020204" pitchFamily="34" charset="0"/>
                      </a:endParaRPr>
                    </a:p>
                  </a:txBody>
                  <a:tcPr>
                    <a:solidFill>
                      <a:schemeClr val="bg1"/>
                    </a:solidFill>
                  </a:tcPr>
                </a:tc>
                <a:tc vMerge="1">
                  <a:txBody>
                    <a:bodyPr/>
                    <a:lstStyle/>
                    <a:p>
                      <a:endParaRPr lang="en-GB" sz="2000" dirty="0">
                        <a:latin typeface="Century Gothic" panose="020B0502020202020204" pitchFamily="34" charset="0"/>
                      </a:endParaRPr>
                    </a:p>
                  </a:txBody>
                  <a:tcPr>
                    <a:solidFill>
                      <a:schemeClr val="bg1"/>
                    </a:solidFill>
                  </a:tcPr>
                </a:tc>
                <a:extLst>
                  <a:ext uri="{0D108BD9-81ED-4DB2-BD59-A6C34878D82A}">
                    <a16:rowId xmlns:a16="http://schemas.microsoft.com/office/drawing/2014/main" val="268659742"/>
                  </a:ext>
                </a:extLst>
              </a:tr>
              <a:tr h="370840">
                <a:tc>
                  <a:txBody>
                    <a:bodyPr/>
                    <a:lstStyle/>
                    <a:p>
                      <a:r>
                        <a:rPr lang="en-GB" sz="2000" dirty="0">
                          <a:latin typeface="Century Gothic" panose="020B0502020202020204" pitchFamily="34" charset="0"/>
                        </a:rPr>
                        <a:t>Copper</a:t>
                      </a:r>
                    </a:p>
                  </a:txBody>
                  <a:tcPr>
                    <a:solidFill>
                      <a:schemeClr val="bg1"/>
                    </a:solidFill>
                  </a:tcPr>
                </a:tc>
                <a:tc vMerge="1">
                  <a:txBody>
                    <a:bodyPr/>
                    <a:lstStyle/>
                    <a:p>
                      <a:endParaRPr lang="en-GB" sz="2000" dirty="0">
                        <a:latin typeface="Century Gothic" panose="020B0502020202020204" pitchFamily="34" charset="0"/>
                      </a:endParaRPr>
                    </a:p>
                  </a:txBody>
                  <a:tcPr>
                    <a:solidFill>
                      <a:schemeClr val="bg1"/>
                    </a:solidFill>
                  </a:tcPr>
                </a:tc>
                <a:tc vMerge="1">
                  <a:txBody>
                    <a:bodyPr/>
                    <a:lstStyle/>
                    <a:p>
                      <a:pPr algn="ctr"/>
                      <a:endParaRPr lang="en-GB" sz="2000" dirty="0">
                        <a:latin typeface="Century Gothic" panose="020B0502020202020204" pitchFamily="34" charset="0"/>
                      </a:endParaRPr>
                    </a:p>
                  </a:txBody>
                  <a:tcPr anchor="ctr">
                    <a:solidFill>
                      <a:schemeClr val="bg1"/>
                    </a:solidFill>
                  </a:tcPr>
                </a:tc>
                <a:extLst>
                  <a:ext uri="{0D108BD9-81ED-4DB2-BD59-A6C34878D82A}">
                    <a16:rowId xmlns:a16="http://schemas.microsoft.com/office/drawing/2014/main" val="3131360055"/>
                  </a:ext>
                </a:extLst>
              </a:tr>
              <a:tr h="370840">
                <a:tc>
                  <a:txBody>
                    <a:bodyPr/>
                    <a:lstStyle/>
                    <a:p>
                      <a:r>
                        <a:rPr lang="en-GB" sz="2000" dirty="0">
                          <a:latin typeface="Century Gothic" panose="020B0502020202020204" pitchFamily="34" charset="0"/>
                        </a:rPr>
                        <a:t>Silver</a:t>
                      </a:r>
                    </a:p>
                  </a:txBody>
                  <a:tcPr>
                    <a:solidFill>
                      <a:schemeClr val="bg1"/>
                    </a:solidFill>
                  </a:tcPr>
                </a:tc>
                <a:tc vMerge="1">
                  <a:txBody>
                    <a:bodyPr/>
                    <a:lstStyle/>
                    <a:p>
                      <a:endParaRPr lang="en-GB" sz="2000" dirty="0">
                        <a:latin typeface="Century Gothic" panose="020B0502020202020204" pitchFamily="34" charset="0"/>
                      </a:endParaRPr>
                    </a:p>
                  </a:txBody>
                  <a:tcPr>
                    <a:solidFill>
                      <a:schemeClr val="bg1"/>
                    </a:solidFill>
                  </a:tcPr>
                </a:tc>
                <a:tc vMerge="1">
                  <a:txBody>
                    <a:bodyPr/>
                    <a:lstStyle/>
                    <a:p>
                      <a:pPr algn="ctr"/>
                      <a:endParaRPr lang="en-GB" sz="2000" dirty="0">
                        <a:latin typeface="Century Gothic" panose="020B0502020202020204" pitchFamily="34" charset="0"/>
                      </a:endParaRPr>
                    </a:p>
                  </a:txBody>
                  <a:tcPr anchor="ctr">
                    <a:solidFill>
                      <a:schemeClr val="bg1"/>
                    </a:solidFill>
                  </a:tcPr>
                </a:tc>
                <a:extLst>
                  <a:ext uri="{0D108BD9-81ED-4DB2-BD59-A6C34878D82A}">
                    <a16:rowId xmlns:a16="http://schemas.microsoft.com/office/drawing/2014/main" val="3834739061"/>
                  </a:ext>
                </a:extLst>
              </a:tr>
              <a:tr h="370840">
                <a:tc>
                  <a:txBody>
                    <a:bodyPr/>
                    <a:lstStyle/>
                    <a:p>
                      <a:r>
                        <a:rPr lang="en-GB" sz="2000" dirty="0">
                          <a:latin typeface="Century Gothic" panose="020B0502020202020204" pitchFamily="34" charset="0"/>
                        </a:rPr>
                        <a:t>Gold</a:t>
                      </a:r>
                    </a:p>
                  </a:txBody>
                  <a:tcPr>
                    <a:solidFill>
                      <a:schemeClr val="bg1"/>
                    </a:solidFill>
                  </a:tcPr>
                </a:tc>
                <a:tc vMerge="1">
                  <a:txBody>
                    <a:bodyPr/>
                    <a:lstStyle/>
                    <a:p>
                      <a:endParaRPr lang="en-GB" sz="2000" dirty="0">
                        <a:latin typeface="Century Gothic" panose="020B0502020202020204" pitchFamily="34" charset="0"/>
                      </a:endParaRPr>
                    </a:p>
                  </a:txBody>
                  <a:tcPr>
                    <a:solidFill>
                      <a:schemeClr val="bg1"/>
                    </a:solidFill>
                  </a:tcPr>
                </a:tc>
                <a:tc>
                  <a:txBody>
                    <a:bodyPr/>
                    <a:lstStyle/>
                    <a:p>
                      <a:pPr algn="ctr"/>
                      <a:endParaRPr lang="en-GB" sz="2000" dirty="0">
                        <a:latin typeface="Century Gothic" panose="020B0502020202020204" pitchFamily="34" charset="0"/>
                      </a:endParaRPr>
                    </a:p>
                  </a:txBody>
                  <a:tcPr anchor="ctr">
                    <a:solidFill>
                      <a:schemeClr val="bg1"/>
                    </a:solidFill>
                  </a:tcPr>
                </a:tc>
                <a:extLst>
                  <a:ext uri="{0D108BD9-81ED-4DB2-BD59-A6C34878D82A}">
                    <a16:rowId xmlns:a16="http://schemas.microsoft.com/office/drawing/2014/main" val="2703646082"/>
                  </a:ext>
                </a:extLst>
              </a:tr>
            </a:tbl>
          </a:graphicData>
        </a:graphic>
      </p:graphicFrame>
      <p:cxnSp>
        <p:nvCxnSpPr>
          <p:cNvPr id="9" name="Straight Arrow Connector 8">
            <a:extLst>
              <a:ext uri="{FF2B5EF4-FFF2-40B4-BE49-F238E27FC236}">
                <a16:creationId xmlns:a16="http://schemas.microsoft.com/office/drawing/2014/main" id="{44C36AE8-18AB-6094-9496-43D7B4DB0E1A}"/>
              </a:ext>
            </a:extLst>
          </p:cNvPr>
          <p:cNvCxnSpPr/>
          <p:nvPr/>
        </p:nvCxnSpPr>
        <p:spPr>
          <a:xfrm flipV="1">
            <a:off x="5488136" y="2008414"/>
            <a:ext cx="0" cy="3673929"/>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EF9D3F6D-2746-DB53-0E58-CFEC25BC4980}"/>
              </a:ext>
            </a:extLst>
          </p:cNvPr>
          <p:cNvSpPr txBox="1"/>
          <p:nvPr/>
        </p:nvSpPr>
        <p:spPr>
          <a:xfrm>
            <a:off x="3760232" y="1591136"/>
            <a:ext cx="3388179" cy="461665"/>
          </a:xfrm>
          <a:prstGeom prst="rect">
            <a:avLst/>
          </a:prstGeom>
          <a:noFill/>
        </p:spPr>
        <p:txBody>
          <a:bodyPr wrap="square">
            <a:spAutoFit/>
          </a:bodyPr>
          <a:lstStyle/>
          <a:p>
            <a:pPr algn="ctr"/>
            <a:r>
              <a:rPr lang="en-GB" sz="2400" dirty="0">
                <a:latin typeface="Century Gothic" panose="020B0502020202020204" pitchFamily="34" charset="0"/>
              </a:rPr>
              <a:t>Most reactive</a:t>
            </a:r>
          </a:p>
        </p:txBody>
      </p:sp>
      <p:sp>
        <p:nvSpPr>
          <p:cNvPr id="13" name="TextBox 12">
            <a:extLst>
              <a:ext uri="{FF2B5EF4-FFF2-40B4-BE49-F238E27FC236}">
                <a16:creationId xmlns:a16="http://schemas.microsoft.com/office/drawing/2014/main" id="{764A5E40-51ED-5FA4-460A-A2BB91523B4D}"/>
              </a:ext>
            </a:extLst>
          </p:cNvPr>
          <p:cNvSpPr txBox="1"/>
          <p:nvPr/>
        </p:nvSpPr>
        <p:spPr>
          <a:xfrm>
            <a:off x="3836998" y="5729019"/>
            <a:ext cx="3388179" cy="461665"/>
          </a:xfrm>
          <a:prstGeom prst="rect">
            <a:avLst/>
          </a:prstGeom>
          <a:noFill/>
        </p:spPr>
        <p:txBody>
          <a:bodyPr wrap="square">
            <a:spAutoFit/>
          </a:bodyPr>
          <a:lstStyle/>
          <a:p>
            <a:pPr algn="ctr"/>
            <a:r>
              <a:rPr lang="en-GB" sz="2400" dirty="0">
                <a:latin typeface="Century Gothic" panose="020B0502020202020204" pitchFamily="34" charset="0"/>
              </a:rPr>
              <a:t>Least reactive</a:t>
            </a:r>
          </a:p>
        </p:txBody>
      </p:sp>
      <p:sp>
        <p:nvSpPr>
          <p:cNvPr id="14" name="TextBox 13">
            <a:extLst>
              <a:ext uri="{FF2B5EF4-FFF2-40B4-BE49-F238E27FC236}">
                <a16:creationId xmlns:a16="http://schemas.microsoft.com/office/drawing/2014/main" id="{CD7B243C-59B3-8E1F-41D5-B0264B01F052}"/>
              </a:ext>
            </a:extLst>
          </p:cNvPr>
          <p:cNvSpPr txBox="1"/>
          <p:nvPr/>
        </p:nvSpPr>
        <p:spPr>
          <a:xfrm>
            <a:off x="7474983" y="2182389"/>
            <a:ext cx="2824837" cy="830997"/>
          </a:xfrm>
          <a:prstGeom prst="rect">
            <a:avLst/>
          </a:prstGeom>
          <a:noFill/>
        </p:spPr>
        <p:txBody>
          <a:bodyPr wrap="square">
            <a:spAutoFit/>
          </a:bodyPr>
          <a:lstStyle/>
          <a:p>
            <a:pPr algn="ctr"/>
            <a:r>
              <a:rPr lang="en-GB" sz="2400" dirty="0">
                <a:latin typeface="Century Gothic" panose="020B0502020202020204" pitchFamily="34" charset="0"/>
              </a:rPr>
              <a:t>Extracted by electrolysis</a:t>
            </a:r>
          </a:p>
        </p:txBody>
      </p:sp>
      <p:sp>
        <p:nvSpPr>
          <p:cNvPr id="15" name="TextBox 14">
            <a:extLst>
              <a:ext uri="{FF2B5EF4-FFF2-40B4-BE49-F238E27FC236}">
                <a16:creationId xmlns:a16="http://schemas.microsoft.com/office/drawing/2014/main" id="{5CB57962-4CA8-65AC-8535-621DFB0CBC3B}"/>
              </a:ext>
            </a:extLst>
          </p:cNvPr>
          <p:cNvSpPr txBox="1"/>
          <p:nvPr/>
        </p:nvSpPr>
        <p:spPr>
          <a:xfrm>
            <a:off x="7392764" y="4110938"/>
            <a:ext cx="2989274" cy="1569660"/>
          </a:xfrm>
          <a:prstGeom prst="rect">
            <a:avLst/>
          </a:prstGeom>
          <a:noFill/>
        </p:spPr>
        <p:txBody>
          <a:bodyPr wrap="square">
            <a:spAutoFit/>
          </a:bodyPr>
          <a:lstStyle/>
          <a:p>
            <a:pPr algn="ctr"/>
            <a:r>
              <a:rPr lang="en-GB" sz="2400" dirty="0">
                <a:latin typeface="Century Gothic" panose="020B0502020202020204" pitchFamily="34" charset="0"/>
              </a:rPr>
              <a:t>Extracted by displacement reaction with carbon</a:t>
            </a:r>
          </a:p>
        </p:txBody>
      </p:sp>
      <p:sp>
        <p:nvSpPr>
          <p:cNvPr id="16" name="TextBox 15">
            <a:extLst>
              <a:ext uri="{FF2B5EF4-FFF2-40B4-BE49-F238E27FC236}">
                <a16:creationId xmlns:a16="http://schemas.microsoft.com/office/drawing/2014/main" id="{70A07113-E70E-2493-F696-ADBC40B05A89}"/>
              </a:ext>
            </a:extLst>
          </p:cNvPr>
          <p:cNvSpPr txBox="1"/>
          <p:nvPr/>
        </p:nvSpPr>
        <p:spPr>
          <a:xfrm>
            <a:off x="6876764" y="5832249"/>
            <a:ext cx="3955958" cy="461665"/>
          </a:xfrm>
          <a:prstGeom prst="rect">
            <a:avLst/>
          </a:prstGeom>
          <a:noFill/>
        </p:spPr>
        <p:txBody>
          <a:bodyPr wrap="square">
            <a:spAutoFit/>
          </a:bodyPr>
          <a:lstStyle/>
          <a:p>
            <a:pPr algn="ctr"/>
            <a:r>
              <a:rPr lang="en-GB" sz="2400" dirty="0">
                <a:latin typeface="Century Gothic" panose="020B0502020202020204" pitchFamily="34" charset="0"/>
              </a:rPr>
              <a:t>No extraction needed</a:t>
            </a:r>
          </a:p>
        </p:txBody>
      </p:sp>
    </p:spTree>
    <p:extLst>
      <p:ext uri="{BB962C8B-B14F-4D97-AF65-F5344CB8AC3E}">
        <p14:creationId xmlns:p14="http://schemas.microsoft.com/office/powerpoint/2010/main" val="41114348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par>
                                <p:cTn id="13" presetID="10"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500"/>
                                        <p:tgtEl>
                                          <p:spTgt spid="16"/>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fade">
                                      <p:cBhvr>
                                        <p:cTn id="28" dur="500"/>
                                        <p:tgtEl>
                                          <p:spTgt spid="15"/>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fade">
                                      <p:cBhvr>
                                        <p:cTn id="3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5" grpId="0"/>
      <p:bldP spid="1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pic>
        <p:nvPicPr>
          <p:cNvPr id="8" name="Picture 7" descr="A close up of a tire&#10;&#10;Description automatically generated with medium confidence">
            <a:extLst>
              <a:ext uri="{FF2B5EF4-FFF2-40B4-BE49-F238E27FC236}">
                <a16:creationId xmlns:a16="http://schemas.microsoft.com/office/drawing/2014/main" id="{758CAF31-06C0-55BB-938B-7D2B890A85BF}"/>
              </a:ext>
            </a:extLst>
          </p:cNvPr>
          <p:cNvPicPr>
            <a:picLocks noChangeAspect="1"/>
          </p:cNvPicPr>
          <p:nvPr/>
        </p:nvPicPr>
        <p:blipFill>
          <a:blip r:embed="rId3"/>
          <a:stretch>
            <a:fillRect/>
          </a:stretch>
        </p:blipFill>
        <p:spPr>
          <a:xfrm>
            <a:off x="0" y="-828733"/>
            <a:ext cx="11547995" cy="7704676"/>
          </a:xfrm>
          <a:prstGeom prst="rect">
            <a:avLst/>
          </a:prstGeom>
        </p:spPr>
      </p:pic>
      <p:sp>
        <p:nvSpPr>
          <p:cNvPr id="9" name="Rectangle 8">
            <a:extLst>
              <a:ext uri="{FF2B5EF4-FFF2-40B4-BE49-F238E27FC236}">
                <a16:creationId xmlns:a16="http://schemas.microsoft.com/office/drawing/2014/main" id="{2C37D700-C8F3-8743-865D-66EAC615AA2E}"/>
              </a:ext>
            </a:extLst>
          </p:cNvPr>
          <p:cNvSpPr/>
          <p:nvPr/>
        </p:nvSpPr>
        <p:spPr>
          <a:xfrm>
            <a:off x="206918" y="286654"/>
            <a:ext cx="7059296" cy="6289992"/>
          </a:xfrm>
          <a:prstGeom prst="rect">
            <a:avLst/>
          </a:prstGeom>
          <a:solidFill>
            <a:schemeClr val="bg1">
              <a:alpha val="9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extBox 1">
            <a:extLst>
              <a:ext uri="{FF2B5EF4-FFF2-40B4-BE49-F238E27FC236}">
                <a16:creationId xmlns:a16="http://schemas.microsoft.com/office/drawing/2014/main" id="{73285BD8-7289-44AB-91A4-F058459D323C}"/>
              </a:ext>
            </a:extLst>
          </p:cNvPr>
          <p:cNvSpPr txBox="1"/>
          <p:nvPr/>
        </p:nvSpPr>
        <p:spPr>
          <a:xfrm>
            <a:off x="362117" y="690763"/>
            <a:ext cx="6904097" cy="5878532"/>
          </a:xfrm>
          <a:prstGeom prst="rect">
            <a:avLst/>
          </a:prstGeom>
          <a:noFill/>
        </p:spPr>
        <p:txBody>
          <a:bodyPr wrap="square" rtlCol="0">
            <a:spAutoFit/>
          </a:bodyPr>
          <a:lstStyle/>
          <a:p>
            <a:endParaRPr lang="en-GB" sz="1600" dirty="0">
              <a:latin typeface="Century Gothic" panose="020B0502020202020204" pitchFamily="34" charset="0"/>
            </a:endParaRPr>
          </a:p>
          <a:p>
            <a:r>
              <a:rPr lang="en-GB" sz="2400" dirty="0">
                <a:latin typeface="Century Gothic" panose="020B0502020202020204" pitchFamily="34" charset="0"/>
              </a:rPr>
              <a:t>Aluminium is the 3</a:t>
            </a:r>
            <a:r>
              <a:rPr lang="en-GB" sz="2400" baseline="30000" dirty="0">
                <a:latin typeface="Century Gothic" panose="020B0502020202020204" pitchFamily="34" charset="0"/>
              </a:rPr>
              <a:t>rd</a:t>
            </a:r>
            <a:r>
              <a:rPr lang="en-GB" sz="2400" dirty="0">
                <a:latin typeface="Century Gothic" panose="020B0502020202020204" pitchFamily="34" charset="0"/>
              </a:rPr>
              <a:t> most abundant element in the Earth’s crust, however it wasn’t discovered until the 1800’s.</a:t>
            </a:r>
          </a:p>
          <a:p>
            <a:endParaRPr lang="en-GB" sz="2400" b="1" dirty="0">
              <a:latin typeface="Century Gothic" panose="020B0502020202020204" pitchFamily="34" charset="0"/>
            </a:endParaRPr>
          </a:p>
          <a:p>
            <a:r>
              <a:rPr lang="en-GB" sz="2400" b="1" dirty="0">
                <a:latin typeface="Century Gothic" panose="020B0502020202020204" pitchFamily="34" charset="0"/>
              </a:rPr>
              <a:t>Can you guess why?</a:t>
            </a:r>
            <a:endParaRPr lang="en-GB" sz="2400" dirty="0">
              <a:latin typeface="Century Gothic" panose="020B0502020202020204" pitchFamily="34" charset="0"/>
            </a:endParaRPr>
          </a:p>
          <a:p>
            <a:r>
              <a:rPr lang="en-GB" sz="2400" b="1" dirty="0">
                <a:solidFill>
                  <a:schemeClr val="accent2">
                    <a:lumMod val="60000"/>
                    <a:lumOff val="40000"/>
                  </a:schemeClr>
                </a:solidFill>
                <a:latin typeface="Century Gothic" panose="020B0502020202020204" pitchFamily="34" charset="0"/>
              </a:rPr>
              <a:t>Aluminium is never found as a pure metal, only in an ore.</a:t>
            </a:r>
          </a:p>
          <a:p>
            <a:endParaRPr lang="en-GB" sz="2400" dirty="0">
              <a:latin typeface="Century Gothic" panose="020B0502020202020204" pitchFamily="34" charset="0"/>
            </a:endParaRPr>
          </a:p>
          <a:p>
            <a:r>
              <a:rPr lang="en-GB" sz="2400" b="1" dirty="0">
                <a:latin typeface="Century Gothic" panose="020B0502020202020204" pitchFamily="34" charset="0"/>
              </a:rPr>
              <a:t>Explain which method is used to extract aluminium from its ore.</a:t>
            </a:r>
          </a:p>
          <a:p>
            <a:r>
              <a:rPr lang="en-GB" sz="2400" b="1" dirty="0">
                <a:solidFill>
                  <a:schemeClr val="accent2">
                    <a:lumMod val="60000"/>
                    <a:lumOff val="40000"/>
                  </a:schemeClr>
                </a:solidFill>
                <a:latin typeface="Century Gothic" panose="020B0502020202020204" pitchFamily="34" charset="0"/>
              </a:rPr>
              <a:t>Electrolysis is used to extract aluminium from its ore. This is because aluminium is more reactive than carbon, so it cannot be extracted by reduction with carbon.</a:t>
            </a:r>
          </a:p>
          <a:p>
            <a:endParaRPr lang="en-GB" sz="2400" dirty="0">
              <a:latin typeface="Century Gothic" panose="020B0502020202020204" pitchFamily="34" charset="0"/>
            </a:endParaRPr>
          </a:p>
        </p:txBody>
      </p:sp>
      <p:sp>
        <p:nvSpPr>
          <p:cNvPr id="4" name="Title 3">
            <a:extLst>
              <a:ext uri="{FF2B5EF4-FFF2-40B4-BE49-F238E27FC236}">
                <a16:creationId xmlns:a16="http://schemas.microsoft.com/office/drawing/2014/main" id="{13F726CC-F668-7F4B-B089-7627EFA01BA4}"/>
              </a:ext>
            </a:extLst>
          </p:cNvPr>
          <p:cNvSpPr>
            <a:spLocks noGrp="1"/>
          </p:cNvSpPr>
          <p:nvPr>
            <p:ph type="title"/>
          </p:nvPr>
        </p:nvSpPr>
        <p:spPr>
          <a:xfrm>
            <a:off x="403016" y="153202"/>
            <a:ext cx="10620000" cy="720000"/>
          </a:xfrm>
        </p:spPr>
        <p:txBody>
          <a:bodyPr/>
          <a:lstStyle/>
          <a:p>
            <a:r>
              <a:rPr lang="en-GB" dirty="0">
                <a:latin typeface="Century Gothic" panose="020B0502020202020204" pitchFamily="34" charset="0"/>
              </a:rPr>
              <a:t>Aluminium</a:t>
            </a:r>
          </a:p>
        </p:txBody>
      </p:sp>
    </p:spTree>
    <p:extLst>
      <p:ext uri="{BB962C8B-B14F-4D97-AF65-F5344CB8AC3E}">
        <p14:creationId xmlns:p14="http://schemas.microsoft.com/office/powerpoint/2010/main" val="2722384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4" end="4"/>
                                            </p:txEl>
                                          </p:spTgt>
                                        </p:tgtEl>
                                        <p:attrNameLst>
                                          <p:attrName>style.visibility</p:attrName>
                                        </p:attrNameLst>
                                      </p:cBhvr>
                                      <p:to>
                                        <p:strVal val="visible"/>
                                      </p:to>
                                    </p:set>
                                    <p:animEffect transition="in" filter="fade">
                                      <p:cBhvr>
                                        <p:cTn id="7" dur="500"/>
                                        <p:tgtEl>
                                          <p:spTgt spid="2">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6" end="6"/>
                                            </p:txEl>
                                          </p:spTgt>
                                        </p:tgtEl>
                                        <p:attrNameLst>
                                          <p:attrName>style.visibility</p:attrName>
                                        </p:attrNameLst>
                                      </p:cBhvr>
                                      <p:to>
                                        <p:strVal val="visible"/>
                                      </p:to>
                                    </p:set>
                                    <p:animEffect transition="in" filter="fade">
                                      <p:cBhvr>
                                        <p:cTn id="12" dur="500"/>
                                        <p:tgtEl>
                                          <p:spTgt spid="2">
                                            <p:txEl>
                                              <p:pRg st="6" end="6"/>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7" end="7"/>
                                            </p:txEl>
                                          </p:spTgt>
                                        </p:tgtEl>
                                        <p:attrNameLst>
                                          <p:attrName>style.visibility</p:attrName>
                                        </p:attrNameLst>
                                      </p:cBhvr>
                                      <p:to>
                                        <p:strVal val="visible"/>
                                      </p:to>
                                    </p:set>
                                    <p:animEffect transition="in" filter="fade">
                                      <p:cBhvr>
                                        <p:cTn id="17" dur="500"/>
                                        <p:tgtEl>
                                          <p:spTgt spid="2">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B2BC17-DD74-126F-542B-C928FA550B33}"/>
              </a:ext>
            </a:extLst>
          </p:cNvPr>
          <p:cNvSpPr>
            <a:spLocks noGrp="1"/>
          </p:cNvSpPr>
          <p:nvPr>
            <p:ph type="title"/>
          </p:nvPr>
        </p:nvSpPr>
        <p:spPr/>
        <p:txBody>
          <a:bodyPr/>
          <a:lstStyle/>
          <a:p>
            <a:r>
              <a:rPr lang="en-GB" dirty="0">
                <a:latin typeface="Century Gothic" panose="020B0502020202020204" pitchFamily="34" charset="0"/>
              </a:rPr>
              <a:t>The extraction of aluminium</a:t>
            </a:r>
          </a:p>
        </p:txBody>
      </p:sp>
      <p:sp>
        <p:nvSpPr>
          <p:cNvPr id="3" name="TextBox 2">
            <a:extLst>
              <a:ext uri="{FF2B5EF4-FFF2-40B4-BE49-F238E27FC236}">
                <a16:creationId xmlns:a16="http://schemas.microsoft.com/office/drawing/2014/main" id="{B9A36AB8-CF28-E4FE-01B7-8A7F8C525DD4}"/>
              </a:ext>
            </a:extLst>
          </p:cNvPr>
          <p:cNvSpPr txBox="1"/>
          <p:nvPr/>
        </p:nvSpPr>
        <p:spPr>
          <a:xfrm>
            <a:off x="263882" y="1357507"/>
            <a:ext cx="11172236" cy="5262979"/>
          </a:xfrm>
          <a:prstGeom prst="rect">
            <a:avLst/>
          </a:prstGeom>
          <a:noFill/>
        </p:spPr>
        <p:txBody>
          <a:bodyPr wrap="square" rtlCol="0">
            <a:spAutoFit/>
          </a:bodyPr>
          <a:lstStyle/>
          <a:p>
            <a:pPr marL="342900" indent="-342900">
              <a:buFont typeface="Arial" panose="020B0604020202020204" pitchFamily="34" charset="0"/>
              <a:buChar char="•"/>
            </a:pPr>
            <a:endParaRPr lang="en-GB" sz="2400" dirty="0">
              <a:latin typeface="Century Gothic" panose="020B0502020202020204" pitchFamily="34" charset="0"/>
            </a:endParaRPr>
          </a:p>
          <a:p>
            <a:pPr marL="342900" indent="-342900">
              <a:buFont typeface="Arial" panose="020B0604020202020204" pitchFamily="34" charset="0"/>
              <a:buChar char="•"/>
            </a:pPr>
            <a:r>
              <a:rPr lang="en-GB" sz="2400" dirty="0">
                <a:latin typeface="Century Gothic" panose="020B0502020202020204" pitchFamily="34" charset="0"/>
              </a:rPr>
              <a:t>Bauxite can be purified to produce </a:t>
            </a:r>
            <a:r>
              <a:rPr lang="en-GB" sz="2400" b="1" dirty="0">
                <a:latin typeface="Century Gothic" panose="020B0502020202020204" pitchFamily="34" charset="0"/>
              </a:rPr>
              <a:t>aluminium oxide, Al</a:t>
            </a:r>
            <a:r>
              <a:rPr lang="en-GB" sz="2400" b="1" baseline="-25000" dirty="0">
                <a:latin typeface="Century Gothic" panose="020B0502020202020204" pitchFamily="34" charset="0"/>
              </a:rPr>
              <a:t>2</a:t>
            </a:r>
            <a:r>
              <a:rPr lang="en-GB" sz="2400" b="1" dirty="0">
                <a:latin typeface="Century Gothic" panose="020B0502020202020204" pitchFamily="34" charset="0"/>
              </a:rPr>
              <a:t>O</a:t>
            </a:r>
            <a:r>
              <a:rPr lang="en-GB" sz="2400" b="1" baseline="-25000" dirty="0">
                <a:latin typeface="Century Gothic" panose="020B0502020202020204" pitchFamily="34" charset="0"/>
              </a:rPr>
              <a:t>3</a:t>
            </a:r>
            <a:r>
              <a:rPr lang="en-GB" sz="2400" dirty="0">
                <a:latin typeface="Century Gothic" panose="020B0502020202020204" pitchFamily="34" charset="0"/>
              </a:rPr>
              <a:t>.</a:t>
            </a:r>
          </a:p>
          <a:p>
            <a:pPr marL="342900" indent="-342900">
              <a:buFont typeface="Arial" panose="020B0604020202020204" pitchFamily="34" charset="0"/>
              <a:buChar char="•"/>
            </a:pPr>
            <a:endParaRPr lang="en-GB" sz="2400" dirty="0">
              <a:latin typeface="Century Gothic" panose="020B0502020202020204" pitchFamily="34" charset="0"/>
            </a:endParaRPr>
          </a:p>
          <a:p>
            <a:pPr marL="342900" indent="-342900">
              <a:buFont typeface="Arial" panose="020B0604020202020204" pitchFamily="34" charset="0"/>
              <a:buChar char="•"/>
            </a:pPr>
            <a:r>
              <a:rPr lang="en-GB" sz="2400" dirty="0">
                <a:latin typeface="Century Gothic" panose="020B0502020202020204" pitchFamily="34" charset="0"/>
              </a:rPr>
              <a:t>Aluminium metal can be obtained from aluminium oxide </a:t>
            </a:r>
            <a:r>
              <a:rPr lang="en-GB" sz="2400" b="1" dirty="0">
                <a:latin typeface="Century Gothic" panose="020B0502020202020204" pitchFamily="34" charset="0"/>
              </a:rPr>
              <a:t>by electrolysis</a:t>
            </a:r>
            <a:r>
              <a:rPr lang="en-GB" sz="2400" dirty="0">
                <a:latin typeface="Century Gothic" panose="020B0502020202020204" pitchFamily="34" charset="0"/>
              </a:rPr>
              <a:t>.</a:t>
            </a:r>
          </a:p>
          <a:p>
            <a:pPr marL="342900" indent="-342900">
              <a:buFont typeface="Arial" panose="020B0604020202020204" pitchFamily="34" charset="0"/>
              <a:buChar char="•"/>
            </a:pPr>
            <a:endParaRPr lang="en-GB" sz="2400" dirty="0">
              <a:latin typeface="Century Gothic" panose="020B0502020202020204" pitchFamily="34" charset="0"/>
            </a:endParaRPr>
          </a:p>
          <a:p>
            <a:pPr marL="342900" indent="-342900">
              <a:buFont typeface="Arial" panose="020B0604020202020204" pitchFamily="34" charset="0"/>
              <a:buChar char="•"/>
            </a:pPr>
            <a:r>
              <a:rPr lang="en-GB" sz="2400" dirty="0">
                <a:latin typeface="Century Gothic" panose="020B0502020202020204" pitchFamily="34" charset="0"/>
              </a:rPr>
              <a:t>The ions in aluminium oxide need to be </a:t>
            </a:r>
            <a:r>
              <a:rPr lang="en-GB" sz="2400" b="1" dirty="0">
                <a:latin typeface="Century Gothic" panose="020B0502020202020204" pitchFamily="34" charset="0"/>
              </a:rPr>
              <a:t>free to move </a:t>
            </a:r>
            <a:r>
              <a:rPr lang="en-GB" sz="2400" dirty="0">
                <a:latin typeface="Century Gothic" panose="020B0502020202020204" pitchFamily="34" charset="0"/>
              </a:rPr>
              <a:t>for electrolysis.</a:t>
            </a:r>
          </a:p>
          <a:p>
            <a:pPr marL="342900" indent="-342900">
              <a:buFont typeface="Arial" panose="020B0604020202020204" pitchFamily="34" charset="0"/>
              <a:buChar char="•"/>
            </a:pPr>
            <a:endParaRPr lang="en-GB" sz="2400" dirty="0">
              <a:latin typeface="Century Gothic" panose="020B0502020202020204" pitchFamily="34" charset="0"/>
            </a:endParaRPr>
          </a:p>
          <a:p>
            <a:pPr marL="342900" indent="-342900">
              <a:buFont typeface="Arial" panose="020B0604020202020204" pitchFamily="34" charset="0"/>
              <a:buChar char="•"/>
            </a:pPr>
            <a:r>
              <a:rPr lang="en-GB" sz="2400" dirty="0">
                <a:latin typeface="Century Gothic" panose="020B0502020202020204" pitchFamily="34" charset="0"/>
              </a:rPr>
              <a:t>It would be </a:t>
            </a:r>
            <a:r>
              <a:rPr lang="en-GB" sz="2400" b="1" dirty="0">
                <a:latin typeface="Century Gothic" panose="020B0502020202020204" pitchFamily="34" charset="0"/>
              </a:rPr>
              <a:t>too expensive to melt the ore </a:t>
            </a:r>
            <a:r>
              <a:rPr lang="en-GB" sz="2400" dirty="0">
                <a:latin typeface="Century Gothic" panose="020B0502020202020204" pitchFamily="34" charset="0"/>
              </a:rPr>
              <a:t>for electrolysis, because this would require </a:t>
            </a:r>
            <a:r>
              <a:rPr lang="en-GB" sz="2400" b="1" dirty="0">
                <a:latin typeface="Century Gothic" panose="020B0502020202020204" pitchFamily="34" charset="0"/>
              </a:rPr>
              <a:t>a lot of energy</a:t>
            </a:r>
            <a:r>
              <a:rPr lang="en-GB" sz="2400" dirty="0">
                <a:latin typeface="Century Gothic" panose="020B0502020202020204" pitchFamily="34" charset="0"/>
              </a:rPr>
              <a:t>.</a:t>
            </a:r>
          </a:p>
          <a:p>
            <a:pPr marL="342900" indent="-342900">
              <a:buFont typeface="Arial" panose="020B0604020202020204" pitchFamily="34" charset="0"/>
              <a:buChar char="•"/>
            </a:pPr>
            <a:endParaRPr lang="en-GB" sz="2400" dirty="0">
              <a:latin typeface="Century Gothic" panose="020B0502020202020204" pitchFamily="34" charset="0"/>
            </a:endParaRPr>
          </a:p>
          <a:p>
            <a:pPr marL="342900" indent="-342900">
              <a:buFont typeface="Arial" panose="020B0604020202020204" pitchFamily="34" charset="0"/>
              <a:buChar char="•"/>
            </a:pPr>
            <a:r>
              <a:rPr lang="en-GB" sz="2400" dirty="0">
                <a:latin typeface="Century Gothic" panose="020B0502020202020204" pitchFamily="34" charset="0"/>
              </a:rPr>
              <a:t>Instead, the aluminium oxide is </a:t>
            </a:r>
            <a:r>
              <a:rPr lang="en-GB" sz="2400" b="1" dirty="0">
                <a:latin typeface="Century Gothic" panose="020B0502020202020204" pitchFamily="34" charset="0"/>
              </a:rPr>
              <a:t>dissolved in cryolite, </a:t>
            </a:r>
            <a:r>
              <a:rPr lang="en-GB" sz="2400" dirty="0">
                <a:latin typeface="Century Gothic" panose="020B0502020202020204" pitchFamily="34" charset="0"/>
              </a:rPr>
              <a:t>so that a solution is made that has a much lower melting point.</a:t>
            </a:r>
          </a:p>
          <a:p>
            <a:pPr marL="342900" indent="-342900">
              <a:buFont typeface="Arial" panose="020B0604020202020204" pitchFamily="34" charset="0"/>
              <a:buChar char="•"/>
            </a:pPr>
            <a:endParaRPr lang="en-GB" sz="2400" dirty="0">
              <a:latin typeface="Century Gothic" panose="020B0502020202020204" pitchFamily="34" charset="0"/>
            </a:endParaRPr>
          </a:p>
          <a:p>
            <a:pPr marL="342900" indent="-342900">
              <a:buFont typeface="Arial" panose="020B0604020202020204" pitchFamily="34" charset="0"/>
              <a:buChar char="•"/>
            </a:pPr>
            <a:r>
              <a:rPr lang="en-GB" sz="2400" dirty="0">
                <a:latin typeface="Century Gothic" panose="020B0502020202020204" pitchFamily="34" charset="0"/>
              </a:rPr>
              <a:t>Carbon is used as the </a:t>
            </a:r>
            <a:r>
              <a:rPr lang="en-GB" sz="2400" b="1" dirty="0">
                <a:latin typeface="Century Gothic" panose="020B0502020202020204" pitchFamily="34" charset="0"/>
              </a:rPr>
              <a:t>positive anode</a:t>
            </a:r>
            <a:r>
              <a:rPr lang="en-GB" sz="2400" dirty="0">
                <a:latin typeface="Century Gothic" panose="020B0502020202020204" pitchFamily="34" charset="0"/>
              </a:rPr>
              <a:t>.</a:t>
            </a:r>
          </a:p>
        </p:txBody>
      </p:sp>
      <p:pic>
        <p:nvPicPr>
          <p:cNvPr id="5" name="Picture 4" descr="A close up of a cookie&#10;&#10;Description automatically generated with medium confidence">
            <a:extLst>
              <a:ext uri="{FF2B5EF4-FFF2-40B4-BE49-F238E27FC236}">
                <a16:creationId xmlns:a16="http://schemas.microsoft.com/office/drawing/2014/main" id="{071DE3A5-49B4-08D4-9F89-3CA6736FCB8F}"/>
              </a:ext>
            </a:extLst>
          </p:cNvPr>
          <p:cNvPicPr>
            <a:picLocks noChangeAspect="1"/>
          </p:cNvPicPr>
          <p:nvPr/>
        </p:nvPicPr>
        <p:blipFill>
          <a:blip r:embed="rId3">
            <a:clrChange>
              <a:clrFrom>
                <a:srgbClr val="FFFFFF"/>
              </a:clrFrom>
              <a:clrTo>
                <a:srgbClr val="FFFFFF">
                  <a:alpha val="0"/>
                </a:srgbClr>
              </a:clrTo>
            </a:clrChange>
          </a:blip>
          <a:stretch>
            <a:fillRect/>
          </a:stretch>
        </p:blipFill>
        <p:spPr>
          <a:xfrm rot="4879255">
            <a:off x="6598695" y="-457623"/>
            <a:ext cx="2579914" cy="2579914"/>
          </a:xfrm>
          <a:prstGeom prst="rect">
            <a:avLst/>
          </a:prstGeom>
        </p:spPr>
      </p:pic>
      <p:sp>
        <p:nvSpPr>
          <p:cNvPr id="7" name="TextBox 6">
            <a:extLst>
              <a:ext uri="{FF2B5EF4-FFF2-40B4-BE49-F238E27FC236}">
                <a16:creationId xmlns:a16="http://schemas.microsoft.com/office/drawing/2014/main" id="{E65F9EAB-645A-BD3A-33BA-34A1AB295B3F}"/>
              </a:ext>
            </a:extLst>
          </p:cNvPr>
          <p:cNvSpPr txBox="1"/>
          <p:nvPr/>
        </p:nvSpPr>
        <p:spPr>
          <a:xfrm>
            <a:off x="263882" y="976178"/>
            <a:ext cx="6139542" cy="461665"/>
          </a:xfrm>
          <a:prstGeom prst="rect">
            <a:avLst/>
          </a:prstGeom>
          <a:noFill/>
        </p:spPr>
        <p:txBody>
          <a:bodyPr wrap="square">
            <a:spAutoFit/>
          </a:bodyPr>
          <a:lstStyle/>
          <a:p>
            <a:pPr marL="342900" indent="-342900">
              <a:buFont typeface="Arial" panose="020B0604020202020204" pitchFamily="34" charset="0"/>
              <a:buChar char="•"/>
            </a:pPr>
            <a:r>
              <a:rPr lang="en-GB" sz="2400" dirty="0">
                <a:latin typeface="Century Gothic" panose="020B0502020202020204" pitchFamily="34" charset="0"/>
              </a:rPr>
              <a:t>Aluminium ore is called </a:t>
            </a:r>
            <a:r>
              <a:rPr lang="en-GB" sz="2400" b="1" dirty="0">
                <a:latin typeface="Century Gothic" panose="020B0502020202020204" pitchFamily="34" charset="0"/>
              </a:rPr>
              <a:t>bauxite</a:t>
            </a:r>
            <a:r>
              <a:rPr lang="en-GB" sz="2400" dirty="0">
                <a:latin typeface="Century Gothic" panose="020B0502020202020204" pitchFamily="34" charset="0"/>
              </a:rPr>
              <a:t>.</a:t>
            </a:r>
          </a:p>
        </p:txBody>
      </p:sp>
      <p:sp>
        <p:nvSpPr>
          <p:cNvPr id="8" name="Rectangle 7">
            <a:extLst>
              <a:ext uri="{FF2B5EF4-FFF2-40B4-BE49-F238E27FC236}">
                <a16:creationId xmlns:a16="http://schemas.microsoft.com/office/drawing/2014/main" id="{AF63C34A-2B39-6A2B-A1C0-BF82717BFDDC}"/>
              </a:ext>
            </a:extLst>
          </p:cNvPr>
          <p:cNvSpPr/>
          <p:nvPr/>
        </p:nvSpPr>
        <p:spPr>
          <a:xfrm>
            <a:off x="4179822" y="976178"/>
            <a:ext cx="1317812" cy="461665"/>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b="1" dirty="0">
                <a:solidFill>
                  <a:schemeClr val="tx1"/>
                </a:solidFill>
                <a:latin typeface="Century Gothic" panose="020B0502020202020204" pitchFamily="34" charset="0"/>
              </a:rPr>
              <a:t>1</a:t>
            </a:r>
          </a:p>
        </p:txBody>
      </p:sp>
      <p:sp>
        <p:nvSpPr>
          <p:cNvPr id="9" name="Rectangle 8">
            <a:extLst>
              <a:ext uri="{FF2B5EF4-FFF2-40B4-BE49-F238E27FC236}">
                <a16:creationId xmlns:a16="http://schemas.microsoft.com/office/drawing/2014/main" id="{9457F845-116B-4D6E-B3B8-AA647AA63852}"/>
              </a:ext>
            </a:extLst>
          </p:cNvPr>
          <p:cNvSpPr/>
          <p:nvPr/>
        </p:nvSpPr>
        <p:spPr>
          <a:xfrm>
            <a:off x="5980629" y="1737767"/>
            <a:ext cx="2461242" cy="461665"/>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b="1" dirty="0">
                <a:solidFill>
                  <a:schemeClr val="tx1"/>
                </a:solidFill>
                <a:latin typeface="Century Gothic" panose="020B0502020202020204" pitchFamily="34" charset="0"/>
              </a:rPr>
              <a:t>2</a:t>
            </a:r>
          </a:p>
        </p:txBody>
      </p:sp>
      <p:sp>
        <p:nvSpPr>
          <p:cNvPr id="10" name="Rectangle 9">
            <a:extLst>
              <a:ext uri="{FF2B5EF4-FFF2-40B4-BE49-F238E27FC236}">
                <a16:creationId xmlns:a16="http://schemas.microsoft.com/office/drawing/2014/main" id="{A03FDBCD-1B54-409E-A459-EBDD4EFFD63B}"/>
              </a:ext>
            </a:extLst>
          </p:cNvPr>
          <p:cNvSpPr/>
          <p:nvPr/>
        </p:nvSpPr>
        <p:spPr>
          <a:xfrm>
            <a:off x="9568542" y="2445206"/>
            <a:ext cx="1656773" cy="461665"/>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b="1" dirty="0">
                <a:solidFill>
                  <a:schemeClr val="tx1"/>
                </a:solidFill>
                <a:latin typeface="Century Gothic" panose="020B0502020202020204" pitchFamily="34" charset="0"/>
              </a:rPr>
              <a:t>3</a:t>
            </a:r>
          </a:p>
        </p:txBody>
      </p:sp>
      <p:sp>
        <p:nvSpPr>
          <p:cNvPr id="11" name="Rectangle 10">
            <a:extLst>
              <a:ext uri="{FF2B5EF4-FFF2-40B4-BE49-F238E27FC236}">
                <a16:creationId xmlns:a16="http://schemas.microsoft.com/office/drawing/2014/main" id="{6CC66F93-0D4C-34E0-36F5-3A2A244C60CA}"/>
              </a:ext>
            </a:extLst>
          </p:cNvPr>
          <p:cNvSpPr/>
          <p:nvPr/>
        </p:nvSpPr>
        <p:spPr>
          <a:xfrm>
            <a:off x="6500456" y="3198167"/>
            <a:ext cx="1941415" cy="461665"/>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b="1" dirty="0">
                <a:solidFill>
                  <a:schemeClr val="tx1"/>
                </a:solidFill>
                <a:latin typeface="Century Gothic" panose="020B0502020202020204" pitchFamily="34" charset="0"/>
              </a:rPr>
              <a:t>4</a:t>
            </a:r>
          </a:p>
        </p:txBody>
      </p:sp>
      <p:sp>
        <p:nvSpPr>
          <p:cNvPr id="12" name="Rectangle 11">
            <a:extLst>
              <a:ext uri="{FF2B5EF4-FFF2-40B4-BE49-F238E27FC236}">
                <a16:creationId xmlns:a16="http://schemas.microsoft.com/office/drawing/2014/main" id="{C6C68E86-E1A4-EAC4-DB18-BDDA5DF33A9C}"/>
              </a:ext>
            </a:extLst>
          </p:cNvPr>
          <p:cNvSpPr/>
          <p:nvPr/>
        </p:nvSpPr>
        <p:spPr>
          <a:xfrm>
            <a:off x="2769587" y="4305035"/>
            <a:ext cx="2461242" cy="461665"/>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b="1" dirty="0">
                <a:solidFill>
                  <a:schemeClr val="tx1"/>
                </a:solidFill>
                <a:latin typeface="Century Gothic" panose="020B0502020202020204" pitchFamily="34" charset="0"/>
              </a:rPr>
              <a:t>5</a:t>
            </a:r>
          </a:p>
        </p:txBody>
      </p:sp>
      <p:sp>
        <p:nvSpPr>
          <p:cNvPr id="13" name="Rectangle 12">
            <a:extLst>
              <a:ext uri="{FF2B5EF4-FFF2-40B4-BE49-F238E27FC236}">
                <a16:creationId xmlns:a16="http://schemas.microsoft.com/office/drawing/2014/main" id="{64A87F27-7CDC-52AD-E37B-735EB0F60111}"/>
              </a:ext>
            </a:extLst>
          </p:cNvPr>
          <p:cNvSpPr/>
          <p:nvPr/>
        </p:nvSpPr>
        <p:spPr>
          <a:xfrm>
            <a:off x="5269835" y="5002944"/>
            <a:ext cx="2939682" cy="461665"/>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b="1" dirty="0">
                <a:solidFill>
                  <a:schemeClr val="tx1"/>
                </a:solidFill>
                <a:latin typeface="Century Gothic" panose="020B0502020202020204" pitchFamily="34" charset="0"/>
              </a:rPr>
              <a:t>6</a:t>
            </a:r>
          </a:p>
        </p:txBody>
      </p:sp>
      <p:sp>
        <p:nvSpPr>
          <p:cNvPr id="14" name="Rectangle 13">
            <a:extLst>
              <a:ext uri="{FF2B5EF4-FFF2-40B4-BE49-F238E27FC236}">
                <a16:creationId xmlns:a16="http://schemas.microsoft.com/office/drawing/2014/main" id="{CCCC12AE-FC1B-EB53-144B-5EA86AFB9DAC}"/>
              </a:ext>
            </a:extLst>
          </p:cNvPr>
          <p:cNvSpPr/>
          <p:nvPr/>
        </p:nvSpPr>
        <p:spPr>
          <a:xfrm>
            <a:off x="690566" y="6093505"/>
            <a:ext cx="1187220" cy="461665"/>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b="1" dirty="0">
                <a:solidFill>
                  <a:schemeClr val="tx1"/>
                </a:solidFill>
                <a:latin typeface="Century Gothic" panose="020B0502020202020204" pitchFamily="34" charset="0"/>
              </a:rPr>
              <a:t>7</a:t>
            </a:r>
          </a:p>
        </p:txBody>
      </p:sp>
    </p:spTree>
    <p:extLst>
      <p:ext uri="{BB962C8B-B14F-4D97-AF65-F5344CB8AC3E}">
        <p14:creationId xmlns:p14="http://schemas.microsoft.com/office/powerpoint/2010/main" val="654702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Effect transition="in" filter="fade">
                                      <p:cBhvr>
                                        <p:cTn id="25" dur="500"/>
                                        <p:tgtEl>
                                          <p:spTgt spid="3">
                                            <p:txEl>
                                              <p:pRg st="5" end="5"/>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fade">
                                      <p:cBhvr>
                                        <p:cTn id="30" dur="500"/>
                                        <p:tgtEl>
                                          <p:spTgt spid="3">
                                            <p:txEl>
                                              <p:pRg st="7" end="7"/>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animEffect transition="in" filter="fade">
                                      <p:cBhvr>
                                        <p:cTn id="35" dur="500"/>
                                        <p:tgtEl>
                                          <p:spTgt spid="3">
                                            <p:txEl>
                                              <p:pRg st="9" end="9"/>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3">
                                            <p:txEl>
                                              <p:pRg st="11" end="11"/>
                                            </p:txEl>
                                          </p:spTgt>
                                        </p:tgtEl>
                                        <p:attrNameLst>
                                          <p:attrName>style.visibility</p:attrName>
                                        </p:attrNameLst>
                                      </p:cBhvr>
                                      <p:to>
                                        <p:strVal val="visible"/>
                                      </p:to>
                                    </p:set>
                                    <p:animEffect transition="in" filter="fade">
                                      <p:cBhvr>
                                        <p:cTn id="40" dur="500"/>
                                        <p:tgtEl>
                                          <p:spTgt spid="3">
                                            <p:txEl>
                                              <p:pRg st="11" end="11"/>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8"/>
                                        </p:tgtEl>
                                        <p:attrNameLst>
                                          <p:attrName>style.visibility</p:attrName>
                                        </p:attrNameLst>
                                      </p:cBhvr>
                                      <p:to>
                                        <p:strVal val="visible"/>
                                      </p:to>
                                    </p:set>
                                    <p:animEffect transition="in" filter="fade">
                                      <p:cBhvr>
                                        <p:cTn id="45" dur="500"/>
                                        <p:tgtEl>
                                          <p:spTgt spid="8"/>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9"/>
                                        </p:tgtEl>
                                        <p:attrNameLst>
                                          <p:attrName>style.visibility</p:attrName>
                                        </p:attrNameLst>
                                      </p:cBhvr>
                                      <p:to>
                                        <p:strVal val="visible"/>
                                      </p:to>
                                    </p:set>
                                    <p:animEffect transition="in" filter="fade">
                                      <p:cBhvr>
                                        <p:cTn id="48" dur="500"/>
                                        <p:tgtEl>
                                          <p:spTgt spid="9"/>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0"/>
                                        </p:tgtEl>
                                        <p:attrNameLst>
                                          <p:attrName>style.visibility</p:attrName>
                                        </p:attrNameLst>
                                      </p:cBhvr>
                                      <p:to>
                                        <p:strVal val="visible"/>
                                      </p:to>
                                    </p:set>
                                    <p:animEffect transition="in" filter="fade">
                                      <p:cBhvr>
                                        <p:cTn id="51" dur="500"/>
                                        <p:tgtEl>
                                          <p:spTgt spid="10"/>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11"/>
                                        </p:tgtEl>
                                        <p:attrNameLst>
                                          <p:attrName>style.visibility</p:attrName>
                                        </p:attrNameLst>
                                      </p:cBhvr>
                                      <p:to>
                                        <p:strVal val="visible"/>
                                      </p:to>
                                    </p:set>
                                    <p:animEffect transition="in" filter="fade">
                                      <p:cBhvr>
                                        <p:cTn id="54" dur="500"/>
                                        <p:tgtEl>
                                          <p:spTgt spid="11"/>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12"/>
                                        </p:tgtEl>
                                        <p:attrNameLst>
                                          <p:attrName>style.visibility</p:attrName>
                                        </p:attrNameLst>
                                      </p:cBhvr>
                                      <p:to>
                                        <p:strVal val="visible"/>
                                      </p:to>
                                    </p:set>
                                    <p:animEffect transition="in" filter="fade">
                                      <p:cBhvr>
                                        <p:cTn id="57" dur="500"/>
                                        <p:tgtEl>
                                          <p:spTgt spid="12"/>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13"/>
                                        </p:tgtEl>
                                        <p:attrNameLst>
                                          <p:attrName>style.visibility</p:attrName>
                                        </p:attrNameLst>
                                      </p:cBhvr>
                                      <p:to>
                                        <p:strVal val="visible"/>
                                      </p:to>
                                    </p:set>
                                    <p:animEffect transition="in" filter="fade">
                                      <p:cBhvr>
                                        <p:cTn id="60" dur="500"/>
                                        <p:tgtEl>
                                          <p:spTgt spid="13"/>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14"/>
                                        </p:tgtEl>
                                        <p:attrNameLst>
                                          <p:attrName>style.visibility</p:attrName>
                                        </p:attrNameLst>
                                      </p:cBhvr>
                                      <p:to>
                                        <p:strVal val="visible"/>
                                      </p:to>
                                    </p:set>
                                    <p:animEffect transition="in" filter="fade">
                                      <p:cBhvr>
                                        <p:cTn id="63" dur="500"/>
                                        <p:tgtEl>
                                          <p:spTgt spid="14"/>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xit" presetSubtype="0" fill="hold" grpId="1" nodeType="clickEffect">
                                  <p:stCondLst>
                                    <p:cond delay="0"/>
                                  </p:stCondLst>
                                  <p:childTnLst>
                                    <p:animEffect transition="out" filter="fade">
                                      <p:cBhvr>
                                        <p:cTn id="67" dur="500"/>
                                        <p:tgtEl>
                                          <p:spTgt spid="8"/>
                                        </p:tgtEl>
                                      </p:cBhvr>
                                    </p:animEffect>
                                    <p:set>
                                      <p:cBhvr>
                                        <p:cTn id="68" dur="1" fill="hold">
                                          <p:stCondLst>
                                            <p:cond delay="499"/>
                                          </p:stCondLst>
                                        </p:cTn>
                                        <p:tgtEl>
                                          <p:spTgt spid="8"/>
                                        </p:tgtEl>
                                        <p:attrNameLst>
                                          <p:attrName>style.visibility</p:attrName>
                                        </p:attrNameLst>
                                      </p:cBhvr>
                                      <p:to>
                                        <p:strVal val="hidden"/>
                                      </p:to>
                                    </p:set>
                                  </p:childTnLst>
                                </p:cTn>
                              </p:par>
                            </p:childTnLst>
                          </p:cTn>
                        </p:par>
                      </p:childTnLst>
                    </p:cTn>
                  </p:par>
                  <p:par>
                    <p:cTn id="69" fill="hold">
                      <p:stCondLst>
                        <p:cond delay="indefinite"/>
                      </p:stCondLst>
                      <p:childTnLst>
                        <p:par>
                          <p:cTn id="70" fill="hold">
                            <p:stCondLst>
                              <p:cond delay="0"/>
                            </p:stCondLst>
                            <p:childTnLst>
                              <p:par>
                                <p:cTn id="71" presetID="10" presetClass="exit" presetSubtype="0" fill="hold" grpId="1" nodeType="clickEffect">
                                  <p:stCondLst>
                                    <p:cond delay="0"/>
                                  </p:stCondLst>
                                  <p:childTnLst>
                                    <p:animEffect transition="out" filter="fade">
                                      <p:cBhvr>
                                        <p:cTn id="72" dur="500"/>
                                        <p:tgtEl>
                                          <p:spTgt spid="9"/>
                                        </p:tgtEl>
                                      </p:cBhvr>
                                    </p:animEffect>
                                    <p:set>
                                      <p:cBhvr>
                                        <p:cTn id="73" dur="1" fill="hold">
                                          <p:stCondLst>
                                            <p:cond delay="499"/>
                                          </p:stCondLst>
                                        </p:cTn>
                                        <p:tgtEl>
                                          <p:spTgt spid="9"/>
                                        </p:tgtEl>
                                        <p:attrNameLst>
                                          <p:attrName>style.visibility</p:attrName>
                                        </p:attrNameLst>
                                      </p:cBhvr>
                                      <p:to>
                                        <p:strVal val="hidden"/>
                                      </p:to>
                                    </p:set>
                                  </p:childTnLst>
                                </p:cTn>
                              </p:par>
                            </p:childTnLst>
                          </p:cTn>
                        </p:par>
                      </p:childTnLst>
                    </p:cTn>
                  </p:par>
                  <p:par>
                    <p:cTn id="74" fill="hold">
                      <p:stCondLst>
                        <p:cond delay="indefinite"/>
                      </p:stCondLst>
                      <p:childTnLst>
                        <p:par>
                          <p:cTn id="75" fill="hold">
                            <p:stCondLst>
                              <p:cond delay="0"/>
                            </p:stCondLst>
                            <p:childTnLst>
                              <p:par>
                                <p:cTn id="76" presetID="10" presetClass="exit" presetSubtype="0" fill="hold" grpId="1" nodeType="clickEffect">
                                  <p:stCondLst>
                                    <p:cond delay="0"/>
                                  </p:stCondLst>
                                  <p:childTnLst>
                                    <p:animEffect transition="out" filter="fade">
                                      <p:cBhvr>
                                        <p:cTn id="77" dur="500"/>
                                        <p:tgtEl>
                                          <p:spTgt spid="10"/>
                                        </p:tgtEl>
                                      </p:cBhvr>
                                    </p:animEffect>
                                    <p:set>
                                      <p:cBhvr>
                                        <p:cTn id="78" dur="1" fill="hold">
                                          <p:stCondLst>
                                            <p:cond delay="499"/>
                                          </p:stCondLst>
                                        </p:cTn>
                                        <p:tgtEl>
                                          <p:spTgt spid="10"/>
                                        </p:tgtEl>
                                        <p:attrNameLst>
                                          <p:attrName>style.visibility</p:attrName>
                                        </p:attrNameLst>
                                      </p:cBhvr>
                                      <p:to>
                                        <p:strVal val="hidden"/>
                                      </p:to>
                                    </p:set>
                                  </p:childTnLst>
                                </p:cTn>
                              </p:par>
                            </p:childTnLst>
                          </p:cTn>
                        </p:par>
                      </p:childTnLst>
                    </p:cTn>
                  </p:par>
                  <p:par>
                    <p:cTn id="79" fill="hold">
                      <p:stCondLst>
                        <p:cond delay="indefinite"/>
                      </p:stCondLst>
                      <p:childTnLst>
                        <p:par>
                          <p:cTn id="80" fill="hold">
                            <p:stCondLst>
                              <p:cond delay="0"/>
                            </p:stCondLst>
                            <p:childTnLst>
                              <p:par>
                                <p:cTn id="81" presetID="10" presetClass="exit" presetSubtype="0" fill="hold" grpId="1" nodeType="clickEffect">
                                  <p:stCondLst>
                                    <p:cond delay="0"/>
                                  </p:stCondLst>
                                  <p:childTnLst>
                                    <p:animEffect transition="out" filter="fade">
                                      <p:cBhvr>
                                        <p:cTn id="82" dur="500"/>
                                        <p:tgtEl>
                                          <p:spTgt spid="11"/>
                                        </p:tgtEl>
                                      </p:cBhvr>
                                    </p:animEffect>
                                    <p:set>
                                      <p:cBhvr>
                                        <p:cTn id="83" dur="1" fill="hold">
                                          <p:stCondLst>
                                            <p:cond delay="499"/>
                                          </p:stCondLst>
                                        </p:cTn>
                                        <p:tgtEl>
                                          <p:spTgt spid="11"/>
                                        </p:tgtEl>
                                        <p:attrNameLst>
                                          <p:attrName>style.visibility</p:attrName>
                                        </p:attrNameLst>
                                      </p:cBhvr>
                                      <p:to>
                                        <p:strVal val="hidden"/>
                                      </p:to>
                                    </p:set>
                                  </p:childTnLst>
                                </p:cTn>
                              </p:par>
                            </p:childTnLst>
                          </p:cTn>
                        </p:par>
                      </p:childTnLst>
                    </p:cTn>
                  </p:par>
                  <p:par>
                    <p:cTn id="84" fill="hold">
                      <p:stCondLst>
                        <p:cond delay="indefinite"/>
                      </p:stCondLst>
                      <p:childTnLst>
                        <p:par>
                          <p:cTn id="85" fill="hold">
                            <p:stCondLst>
                              <p:cond delay="0"/>
                            </p:stCondLst>
                            <p:childTnLst>
                              <p:par>
                                <p:cTn id="86" presetID="10" presetClass="exit" presetSubtype="0" fill="hold" grpId="1" nodeType="clickEffect">
                                  <p:stCondLst>
                                    <p:cond delay="0"/>
                                  </p:stCondLst>
                                  <p:childTnLst>
                                    <p:animEffect transition="out" filter="fade">
                                      <p:cBhvr>
                                        <p:cTn id="87" dur="500"/>
                                        <p:tgtEl>
                                          <p:spTgt spid="12"/>
                                        </p:tgtEl>
                                      </p:cBhvr>
                                    </p:animEffect>
                                    <p:set>
                                      <p:cBhvr>
                                        <p:cTn id="88" dur="1" fill="hold">
                                          <p:stCondLst>
                                            <p:cond delay="499"/>
                                          </p:stCondLst>
                                        </p:cTn>
                                        <p:tgtEl>
                                          <p:spTgt spid="12"/>
                                        </p:tgtEl>
                                        <p:attrNameLst>
                                          <p:attrName>style.visibility</p:attrName>
                                        </p:attrNameLst>
                                      </p:cBhvr>
                                      <p:to>
                                        <p:strVal val="hidden"/>
                                      </p:to>
                                    </p:set>
                                  </p:childTnLst>
                                </p:cTn>
                              </p:par>
                            </p:childTnLst>
                          </p:cTn>
                        </p:par>
                      </p:childTnLst>
                    </p:cTn>
                  </p:par>
                  <p:par>
                    <p:cTn id="89" fill="hold">
                      <p:stCondLst>
                        <p:cond delay="indefinite"/>
                      </p:stCondLst>
                      <p:childTnLst>
                        <p:par>
                          <p:cTn id="90" fill="hold">
                            <p:stCondLst>
                              <p:cond delay="0"/>
                            </p:stCondLst>
                            <p:childTnLst>
                              <p:par>
                                <p:cTn id="91" presetID="10" presetClass="exit" presetSubtype="0" fill="hold" grpId="1" nodeType="clickEffect">
                                  <p:stCondLst>
                                    <p:cond delay="0"/>
                                  </p:stCondLst>
                                  <p:childTnLst>
                                    <p:animEffect transition="out" filter="fade">
                                      <p:cBhvr>
                                        <p:cTn id="92" dur="500"/>
                                        <p:tgtEl>
                                          <p:spTgt spid="13"/>
                                        </p:tgtEl>
                                      </p:cBhvr>
                                    </p:animEffect>
                                    <p:set>
                                      <p:cBhvr>
                                        <p:cTn id="93" dur="1" fill="hold">
                                          <p:stCondLst>
                                            <p:cond delay="499"/>
                                          </p:stCondLst>
                                        </p:cTn>
                                        <p:tgtEl>
                                          <p:spTgt spid="13"/>
                                        </p:tgtEl>
                                        <p:attrNameLst>
                                          <p:attrName>style.visibility</p:attrName>
                                        </p:attrNameLst>
                                      </p:cBhvr>
                                      <p:to>
                                        <p:strVal val="hidden"/>
                                      </p:to>
                                    </p:set>
                                  </p:childTnLst>
                                </p:cTn>
                              </p:par>
                            </p:childTnLst>
                          </p:cTn>
                        </p:par>
                      </p:childTnLst>
                    </p:cTn>
                  </p:par>
                  <p:par>
                    <p:cTn id="94" fill="hold">
                      <p:stCondLst>
                        <p:cond delay="indefinite"/>
                      </p:stCondLst>
                      <p:childTnLst>
                        <p:par>
                          <p:cTn id="95" fill="hold">
                            <p:stCondLst>
                              <p:cond delay="0"/>
                            </p:stCondLst>
                            <p:childTnLst>
                              <p:par>
                                <p:cTn id="96" presetID="10" presetClass="exit" presetSubtype="0" fill="hold" grpId="1" nodeType="clickEffect">
                                  <p:stCondLst>
                                    <p:cond delay="0"/>
                                  </p:stCondLst>
                                  <p:childTnLst>
                                    <p:animEffect transition="out" filter="fade">
                                      <p:cBhvr>
                                        <p:cTn id="97" dur="500"/>
                                        <p:tgtEl>
                                          <p:spTgt spid="14"/>
                                        </p:tgtEl>
                                      </p:cBhvr>
                                    </p:animEffect>
                                    <p:set>
                                      <p:cBhvr>
                                        <p:cTn id="98" dur="1" fill="hold">
                                          <p:stCondLst>
                                            <p:cond delay="4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P spid="8" grpId="1" animBg="1"/>
      <p:bldP spid="9" grpId="0" animBg="1"/>
      <p:bldP spid="9" grpId="1" animBg="1"/>
      <p:bldP spid="10" grpId="0" animBg="1"/>
      <p:bldP spid="10" grpId="1" animBg="1"/>
      <p:bldP spid="11" grpId="0" animBg="1"/>
      <p:bldP spid="11" grpId="1" animBg="1"/>
      <p:bldP spid="12" grpId="0" animBg="1"/>
      <p:bldP spid="12" grpId="1" animBg="1"/>
      <p:bldP spid="13" grpId="0" animBg="1"/>
      <p:bldP spid="13" grpId="1" animBg="1"/>
      <p:bldP spid="14" grpId="0" animBg="1"/>
      <p:bldP spid="14" grpId="1"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B3D35E-7B34-F94C-9DD3-77176F7C3EC6}"/>
              </a:ext>
            </a:extLst>
          </p:cNvPr>
          <p:cNvSpPr>
            <a:spLocks noGrp="1"/>
          </p:cNvSpPr>
          <p:nvPr>
            <p:ph type="title"/>
          </p:nvPr>
        </p:nvSpPr>
        <p:spPr>
          <a:xfrm>
            <a:off x="433320" y="1051560"/>
            <a:ext cx="10620000" cy="720000"/>
          </a:xfrm>
        </p:spPr>
        <p:txBody>
          <a:bodyPr>
            <a:noAutofit/>
          </a:bodyPr>
          <a:lstStyle/>
          <a:p>
            <a:r>
              <a:rPr lang="en-US" sz="2800" dirty="0">
                <a:latin typeface="Century Gothic" panose="020B0502020202020204" pitchFamily="34" charset="0"/>
              </a:rPr>
              <a:t>Each of these is a method used to extract metals from their ores.</a:t>
            </a:r>
            <a:br>
              <a:rPr lang="en-US" sz="2800" dirty="0">
                <a:latin typeface="Century Gothic" panose="020B0502020202020204" pitchFamily="34" charset="0"/>
              </a:rPr>
            </a:br>
            <a:br>
              <a:rPr lang="en-US" sz="2800" dirty="0">
                <a:latin typeface="Century Gothic" panose="020B0502020202020204" pitchFamily="34" charset="0"/>
              </a:rPr>
            </a:br>
            <a:r>
              <a:rPr lang="en-US" sz="2800" dirty="0">
                <a:latin typeface="Century Gothic" panose="020B0502020202020204" pitchFamily="34" charset="0"/>
              </a:rPr>
              <a:t>When is each method used and why?</a:t>
            </a:r>
          </a:p>
        </p:txBody>
      </p:sp>
      <p:sp>
        <p:nvSpPr>
          <p:cNvPr id="5" name="TextBox 4">
            <a:extLst>
              <a:ext uri="{FF2B5EF4-FFF2-40B4-BE49-F238E27FC236}">
                <a16:creationId xmlns:a16="http://schemas.microsoft.com/office/drawing/2014/main" id="{EE23E189-4F40-E84E-BF13-3786EF9E30C0}"/>
              </a:ext>
            </a:extLst>
          </p:cNvPr>
          <p:cNvSpPr txBox="1"/>
          <p:nvPr/>
        </p:nvSpPr>
        <p:spPr>
          <a:xfrm>
            <a:off x="2486084" y="2372361"/>
            <a:ext cx="8517196" cy="1754326"/>
          </a:xfrm>
          <a:prstGeom prst="rect">
            <a:avLst/>
          </a:prstGeom>
          <a:noFill/>
          <a:ln>
            <a:noFill/>
          </a:ln>
        </p:spPr>
        <p:txBody>
          <a:bodyPr wrap="square" rtlCol="0">
            <a:spAutoFit/>
          </a:bodyPr>
          <a:lstStyle/>
          <a:p>
            <a:r>
              <a:rPr lang="en-US" sz="5400" dirty="0">
                <a:latin typeface="Century Gothic" panose="020B0502020202020204" pitchFamily="34" charset="0"/>
              </a:rPr>
              <a:t>Displacement with carbon</a:t>
            </a:r>
          </a:p>
        </p:txBody>
      </p:sp>
      <p:sp>
        <p:nvSpPr>
          <p:cNvPr id="8" name="TextBox 7">
            <a:extLst>
              <a:ext uri="{FF2B5EF4-FFF2-40B4-BE49-F238E27FC236}">
                <a16:creationId xmlns:a16="http://schemas.microsoft.com/office/drawing/2014/main" id="{204CC7AE-6FFE-1B49-9E2F-3E2DACB5DE9E}"/>
              </a:ext>
            </a:extLst>
          </p:cNvPr>
          <p:cNvSpPr txBox="1"/>
          <p:nvPr/>
        </p:nvSpPr>
        <p:spPr>
          <a:xfrm>
            <a:off x="2520367" y="5105611"/>
            <a:ext cx="5377348" cy="923330"/>
          </a:xfrm>
          <a:prstGeom prst="rect">
            <a:avLst/>
          </a:prstGeom>
          <a:noFill/>
          <a:ln>
            <a:noFill/>
          </a:ln>
        </p:spPr>
        <p:txBody>
          <a:bodyPr wrap="square" rtlCol="0">
            <a:spAutoFit/>
          </a:bodyPr>
          <a:lstStyle/>
          <a:p>
            <a:r>
              <a:rPr lang="en-US" sz="5400" dirty="0">
                <a:latin typeface="Century Gothic" panose="020B0502020202020204" pitchFamily="34" charset="0"/>
              </a:rPr>
              <a:t>Electrolysis</a:t>
            </a:r>
          </a:p>
        </p:txBody>
      </p:sp>
      <p:pic>
        <p:nvPicPr>
          <p:cNvPr id="6" name="Picture 5" descr="A picture containing lamp, shirt&#10;&#10;Description automatically generated">
            <a:extLst>
              <a:ext uri="{FF2B5EF4-FFF2-40B4-BE49-F238E27FC236}">
                <a16:creationId xmlns:a16="http://schemas.microsoft.com/office/drawing/2014/main" id="{30B9A406-0688-794A-8B95-89BEA4691DEC}"/>
              </a:ext>
            </a:extLst>
          </p:cNvPr>
          <p:cNvPicPr>
            <a:picLocks noChangeAspect="1"/>
          </p:cNvPicPr>
          <p:nvPr/>
        </p:nvPicPr>
        <p:blipFill>
          <a:blip r:embed="rId3"/>
          <a:stretch>
            <a:fillRect/>
          </a:stretch>
        </p:blipFill>
        <p:spPr>
          <a:xfrm>
            <a:off x="-779929" y="2492999"/>
            <a:ext cx="4810805" cy="3415304"/>
          </a:xfrm>
          <a:prstGeom prst="rect">
            <a:avLst/>
          </a:prstGeom>
        </p:spPr>
      </p:pic>
    </p:spTree>
    <p:extLst>
      <p:ext uri="{BB962C8B-B14F-4D97-AF65-F5344CB8AC3E}">
        <p14:creationId xmlns:p14="http://schemas.microsoft.com/office/powerpoint/2010/main" val="27836083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F57E99-6073-1C46-A517-F0791F19C755}"/>
              </a:ext>
            </a:extLst>
          </p:cNvPr>
          <p:cNvSpPr>
            <a:spLocks noGrp="1"/>
          </p:cNvSpPr>
          <p:nvPr>
            <p:ph type="title"/>
          </p:nvPr>
        </p:nvSpPr>
        <p:spPr/>
        <p:txBody>
          <a:bodyPr>
            <a:normAutofit/>
          </a:bodyPr>
          <a:lstStyle/>
          <a:p>
            <a:r>
              <a:rPr lang="en-GB" sz="2800">
                <a:latin typeface="Century Gothic" panose="020B0502020202020204" pitchFamily="34" charset="0"/>
              </a:rPr>
              <a:t>Drill</a:t>
            </a:r>
            <a:endParaRPr lang="en-US" sz="2800">
              <a:latin typeface="Century Gothic" panose="020B0502020202020204" pitchFamily="34" charset="0"/>
            </a:endParaRPr>
          </a:p>
        </p:txBody>
      </p:sp>
      <p:sp>
        <p:nvSpPr>
          <p:cNvPr id="6" name="TextBox 5">
            <a:extLst>
              <a:ext uri="{FF2B5EF4-FFF2-40B4-BE49-F238E27FC236}">
                <a16:creationId xmlns:a16="http://schemas.microsoft.com/office/drawing/2014/main" id="{03D33695-F3E3-458D-8D7E-F377F44F408A}"/>
              </a:ext>
            </a:extLst>
          </p:cNvPr>
          <p:cNvSpPr txBox="1"/>
          <p:nvPr/>
        </p:nvSpPr>
        <p:spPr>
          <a:xfrm>
            <a:off x="319835" y="915710"/>
            <a:ext cx="11060329" cy="4524315"/>
          </a:xfrm>
          <a:prstGeom prst="rect">
            <a:avLst/>
          </a:prstGeom>
          <a:noFill/>
        </p:spPr>
        <p:txBody>
          <a:bodyPr wrap="square">
            <a:spAutoFit/>
          </a:bodyPr>
          <a:lstStyle/>
          <a:p>
            <a:pPr marL="457200" indent="-457200">
              <a:buAutoNum type="arabicPeriod"/>
            </a:pPr>
            <a:r>
              <a:rPr lang="en-GB" sz="2400" dirty="0">
                <a:latin typeface="Century Gothic" panose="020B0502020202020204" pitchFamily="34" charset="0"/>
              </a:rPr>
              <a:t>What is aluminium ore called?</a:t>
            </a:r>
          </a:p>
          <a:p>
            <a:pPr marL="457200" indent="-457200">
              <a:buAutoNum type="arabicPeriod"/>
            </a:pPr>
            <a:r>
              <a:rPr lang="en-GB" sz="2400" dirty="0">
                <a:latin typeface="Century Gothic" panose="020B0502020202020204" pitchFamily="34" charset="0"/>
              </a:rPr>
              <a:t>State the formula for aluminium oxide.</a:t>
            </a:r>
          </a:p>
          <a:p>
            <a:pPr marL="457200" indent="-457200">
              <a:buAutoNum type="arabicPeriod"/>
            </a:pPr>
            <a:r>
              <a:rPr lang="en-GB" sz="2400" dirty="0">
                <a:latin typeface="Century Gothic" panose="020B0502020202020204" pitchFamily="34" charset="0"/>
              </a:rPr>
              <a:t>Which process is used to extract aluminium from aluminium oxide?</a:t>
            </a:r>
          </a:p>
          <a:p>
            <a:pPr marL="457200" indent="-457200">
              <a:buAutoNum type="arabicPeriod"/>
            </a:pPr>
            <a:r>
              <a:rPr lang="en-GB" sz="2400" dirty="0">
                <a:latin typeface="Century Gothic" panose="020B0502020202020204" pitchFamily="34" charset="0"/>
              </a:rPr>
              <a:t>Why does an ore need to be molten for electrolysis to take place?</a:t>
            </a:r>
          </a:p>
          <a:p>
            <a:pPr marL="457200" indent="-457200">
              <a:buAutoNum type="arabicPeriod"/>
            </a:pPr>
            <a:r>
              <a:rPr lang="en-GB" sz="2400" dirty="0">
                <a:latin typeface="Century Gothic" panose="020B0502020202020204" pitchFamily="34" charset="0"/>
              </a:rPr>
              <a:t>Why isn’t aluminium oxide melted for electrolysis to be carried out?</a:t>
            </a:r>
          </a:p>
          <a:p>
            <a:pPr marL="457200" indent="-457200">
              <a:buAutoNum type="arabicPeriod"/>
            </a:pPr>
            <a:r>
              <a:rPr lang="en-GB" sz="2400" dirty="0">
                <a:latin typeface="Century Gothic" panose="020B0502020202020204" pitchFamily="34" charset="0"/>
              </a:rPr>
              <a:t>What is done for the ions in aluminium oxide to be able to move during electrolysis?</a:t>
            </a:r>
          </a:p>
          <a:p>
            <a:pPr marL="457200" indent="-457200">
              <a:buAutoNum type="arabicPeriod"/>
            </a:pPr>
            <a:r>
              <a:rPr lang="en-GB" sz="2400" dirty="0">
                <a:latin typeface="Century Gothic" panose="020B0502020202020204" pitchFamily="34" charset="0"/>
              </a:rPr>
              <a:t>Why isn’t aluminium extracted from its ore by displacement reaction with carbon?</a:t>
            </a:r>
          </a:p>
          <a:p>
            <a:pPr marL="457200" indent="-457200">
              <a:buAutoNum type="arabicPeriod"/>
            </a:pPr>
            <a:r>
              <a:rPr lang="en-GB" sz="2400" dirty="0">
                <a:latin typeface="Century Gothic" panose="020B0502020202020204" pitchFamily="34" charset="0"/>
              </a:rPr>
              <a:t>What method is used to extract copper from its ore?</a:t>
            </a:r>
          </a:p>
          <a:p>
            <a:pPr marL="457200" indent="-457200">
              <a:buAutoNum type="arabicPeriod"/>
            </a:pPr>
            <a:r>
              <a:rPr lang="en-GB" sz="2400" dirty="0">
                <a:latin typeface="Century Gothic" panose="020B0502020202020204" pitchFamily="34" charset="0"/>
              </a:rPr>
              <a:t>What method is used to extract gold from its ore?</a:t>
            </a:r>
          </a:p>
          <a:p>
            <a:pPr marL="457200" indent="-457200">
              <a:buAutoNum type="arabicPeriod"/>
            </a:pPr>
            <a:r>
              <a:rPr lang="en-GB" sz="2400" dirty="0">
                <a:latin typeface="Century Gothic" panose="020B0502020202020204" pitchFamily="34" charset="0"/>
              </a:rPr>
              <a:t>Why is electrolysis an expensive process?</a:t>
            </a:r>
          </a:p>
        </p:txBody>
      </p:sp>
    </p:spTree>
    <p:extLst>
      <p:ext uri="{BB962C8B-B14F-4D97-AF65-F5344CB8AC3E}">
        <p14:creationId xmlns:p14="http://schemas.microsoft.com/office/powerpoint/2010/main" val="3533838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3D33695-F3E3-458D-8D7E-F377F44F408A}"/>
              </a:ext>
            </a:extLst>
          </p:cNvPr>
          <p:cNvSpPr txBox="1"/>
          <p:nvPr/>
        </p:nvSpPr>
        <p:spPr>
          <a:xfrm>
            <a:off x="340658" y="719999"/>
            <a:ext cx="11311342" cy="6001643"/>
          </a:xfrm>
          <a:prstGeom prst="rect">
            <a:avLst/>
          </a:prstGeom>
          <a:noFill/>
        </p:spPr>
        <p:txBody>
          <a:bodyPr wrap="square">
            <a:spAutoFit/>
          </a:bodyPr>
          <a:lstStyle/>
          <a:p>
            <a:pPr marL="457200" indent="-457200">
              <a:buAutoNum type="arabicPeriod"/>
            </a:pPr>
            <a:r>
              <a:rPr lang="en-GB" sz="2400" b="1" dirty="0">
                <a:solidFill>
                  <a:schemeClr val="accent2">
                    <a:lumMod val="60000"/>
                    <a:lumOff val="40000"/>
                  </a:schemeClr>
                </a:solidFill>
                <a:latin typeface="Century Gothic" panose="020B0502020202020204" pitchFamily="34" charset="0"/>
              </a:rPr>
              <a:t>Aluminium ore is called bauxite</a:t>
            </a:r>
          </a:p>
          <a:p>
            <a:pPr marL="457200" indent="-457200">
              <a:buAutoNum type="arabicPeriod"/>
            </a:pPr>
            <a:r>
              <a:rPr lang="en-GB" sz="2400" b="1" dirty="0">
                <a:solidFill>
                  <a:schemeClr val="accent2">
                    <a:lumMod val="60000"/>
                    <a:lumOff val="40000"/>
                  </a:schemeClr>
                </a:solidFill>
                <a:latin typeface="Century Gothic" panose="020B0502020202020204" pitchFamily="34" charset="0"/>
              </a:rPr>
              <a:t>The formula for aluminium oxide is Al</a:t>
            </a:r>
            <a:r>
              <a:rPr lang="en-GB" sz="2400" b="1" baseline="-25000" dirty="0">
                <a:solidFill>
                  <a:schemeClr val="accent2">
                    <a:lumMod val="60000"/>
                    <a:lumOff val="40000"/>
                  </a:schemeClr>
                </a:solidFill>
                <a:latin typeface="Century Gothic" panose="020B0502020202020204" pitchFamily="34" charset="0"/>
              </a:rPr>
              <a:t>2</a:t>
            </a:r>
            <a:r>
              <a:rPr lang="en-GB" sz="2400" b="1" dirty="0">
                <a:solidFill>
                  <a:schemeClr val="accent2">
                    <a:lumMod val="60000"/>
                    <a:lumOff val="40000"/>
                  </a:schemeClr>
                </a:solidFill>
                <a:latin typeface="Century Gothic" panose="020B0502020202020204" pitchFamily="34" charset="0"/>
              </a:rPr>
              <a:t>O</a:t>
            </a:r>
            <a:r>
              <a:rPr lang="en-GB" sz="2400" b="1" baseline="-25000" dirty="0">
                <a:solidFill>
                  <a:schemeClr val="accent2">
                    <a:lumMod val="60000"/>
                    <a:lumOff val="40000"/>
                  </a:schemeClr>
                </a:solidFill>
                <a:latin typeface="Century Gothic" panose="020B0502020202020204" pitchFamily="34" charset="0"/>
              </a:rPr>
              <a:t>3</a:t>
            </a:r>
            <a:endParaRPr lang="en-GB" sz="2400" b="1" dirty="0">
              <a:solidFill>
                <a:schemeClr val="accent2">
                  <a:lumMod val="60000"/>
                  <a:lumOff val="40000"/>
                </a:schemeClr>
              </a:solidFill>
              <a:latin typeface="Century Gothic" panose="020B0502020202020204" pitchFamily="34" charset="0"/>
            </a:endParaRPr>
          </a:p>
          <a:p>
            <a:pPr marL="457200" indent="-457200">
              <a:buAutoNum type="arabicPeriod"/>
            </a:pPr>
            <a:r>
              <a:rPr lang="en-GB" sz="2400" b="1" dirty="0">
                <a:solidFill>
                  <a:schemeClr val="accent2">
                    <a:lumMod val="60000"/>
                    <a:lumOff val="40000"/>
                  </a:schemeClr>
                </a:solidFill>
                <a:latin typeface="Century Gothic" panose="020B0502020202020204" pitchFamily="34" charset="0"/>
              </a:rPr>
              <a:t>Electrolysis is used to extract aluminium from aluminium oxide</a:t>
            </a:r>
          </a:p>
          <a:p>
            <a:pPr marL="457200" indent="-457200">
              <a:buAutoNum type="arabicPeriod"/>
            </a:pPr>
            <a:r>
              <a:rPr lang="en-GB" sz="2400" b="1" dirty="0">
                <a:solidFill>
                  <a:schemeClr val="accent2">
                    <a:lumMod val="60000"/>
                    <a:lumOff val="40000"/>
                  </a:schemeClr>
                </a:solidFill>
                <a:latin typeface="Century Gothic" panose="020B0502020202020204" pitchFamily="34" charset="0"/>
              </a:rPr>
              <a:t>So that the ions are free to move.</a:t>
            </a:r>
          </a:p>
          <a:p>
            <a:pPr marL="457200" indent="-457200">
              <a:buAutoNum type="arabicPeriod"/>
            </a:pPr>
            <a:r>
              <a:rPr lang="en-GB" sz="2400" b="1" dirty="0">
                <a:solidFill>
                  <a:schemeClr val="accent2">
                    <a:lumMod val="60000"/>
                    <a:lumOff val="40000"/>
                  </a:schemeClr>
                </a:solidFill>
                <a:latin typeface="Century Gothic" panose="020B0502020202020204" pitchFamily="34" charset="0"/>
              </a:rPr>
              <a:t>Aluminium oxide isn’t melted for electrolysis to take place because this requires a lot of energy and so is expensive.</a:t>
            </a:r>
          </a:p>
          <a:p>
            <a:pPr marL="457200" indent="-457200">
              <a:buAutoNum type="arabicPeriod"/>
            </a:pPr>
            <a:r>
              <a:rPr lang="en-GB" sz="2400" b="1" dirty="0">
                <a:solidFill>
                  <a:schemeClr val="accent2">
                    <a:lumMod val="60000"/>
                    <a:lumOff val="40000"/>
                  </a:schemeClr>
                </a:solidFill>
                <a:latin typeface="Century Gothic" panose="020B0502020202020204" pitchFamily="34" charset="0"/>
              </a:rPr>
              <a:t>The ore is dissolved in cryolite so that the melting point of the mixture is lower, and less heating is needed to melt aluminium oxide.</a:t>
            </a:r>
          </a:p>
          <a:p>
            <a:pPr marL="457200" indent="-457200">
              <a:buAutoNum type="arabicPeriod"/>
            </a:pPr>
            <a:r>
              <a:rPr lang="en-GB" sz="2400" b="1" dirty="0">
                <a:solidFill>
                  <a:schemeClr val="accent2">
                    <a:lumMod val="60000"/>
                    <a:lumOff val="40000"/>
                  </a:schemeClr>
                </a:solidFill>
                <a:latin typeface="Century Gothic" panose="020B0502020202020204" pitchFamily="34" charset="0"/>
              </a:rPr>
              <a:t>The aluminium isn’t extracted by displacement reaction with carbon, because aluminium is more reactive than carbon. Therefore this reaction wouldn’t occur.</a:t>
            </a:r>
          </a:p>
          <a:p>
            <a:pPr marL="457200" indent="-457200">
              <a:buAutoNum type="arabicPeriod"/>
            </a:pPr>
            <a:r>
              <a:rPr lang="en-GB" sz="2400" b="1" dirty="0">
                <a:solidFill>
                  <a:schemeClr val="accent2">
                    <a:lumMod val="60000"/>
                    <a:lumOff val="40000"/>
                  </a:schemeClr>
                </a:solidFill>
                <a:latin typeface="Century Gothic" panose="020B0502020202020204" pitchFamily="34" charset="0"/>
              </a:rPr>
              <a:t>Copper is extracted from its ore by displacement reaction with carbon.</a:t>
            </a:r>
          </a:p>
          <a:p>
            <a:pPr marL="457200" indent="-457200">
              <a:buAutoNum type="arabicPeriod"/>
            </a:pPr>
            <a:r>
              <a:rPr lang="en-GB" sz="2400" b="1" dirty="0">
                <a:solidFill>
                  <a:schemeClr val="accent2">
                    <a:lumMod val="60000"/>
                    <a:lumOff val="40000"/>
                  </a:schemeClr>
                </a:solidFill>
                <a:latin typeface="Century Gothic" panose="020B0502020202020204" pitchFamily="34" charset="0"/>
              </a:rPr>
              <a:t>Gold does not need to be extracted from an ore because it’s so unreactive it is found as a pure metal. </a:t>
            </a:r>
          </a:p>
          <a:p>
            <a:pPr marL="457200" indent="-457200">
              <a:buAutoNum type="arabicPeriod"/>
            </a:pPr>
            <a:r>
              <a:rPr lang="en-GB" sz="2400" b="1" dirty="0">
                <a:solidFill>
                  <a:schemeClr val="accent2">
                    <a:lumMod val="60000"/>
                    <a:lumOff val="40000"/>
                  </a:schemeClr>
                </a:solidFill>
                <a:latin typeface="Century Gothic" panose="020B0502020202020204" pitchFamily="34" charset="0"/>
              </a:rPr>
              <a:t>Electrolysis is an expensive process because it requires a lot of energy to produce the electricity needed.</a:t>
            </a:r>
          </a:p>
        </p:txBody>
      </p:sp>
      <p:sp>
        <p:nvSpPr>
          <p:cNvPr id="7" name="Title 1">
            <a:extLst>
              <a:ext uri="{FF2B5EF4-FFF2-40B4-BE49-F238E27FC236}">
                <a16:creationId xmlns:a16="http://schemas.microsoft.com/office/drawing/2014/main" id="{370027E6-E48D-4743-8E0A-32E69590BF72}"/>
              </a:ext>
            </a:extLst>
          </p:cNvPr>
          <p:cNvSpPr>
            <a:spLocks noGrp="1"/>
          </p:cNvSpPr>
          <p:nvPr>
            <p:ph type="title"/>
          </p:nvPr>
        </p:nvSpPr>
        <p:spPr/>
        <p:txBody>
          <a:bodyPr>
            <a:normAutofit/>
          </a:bodyPr>
          <a:lstStyle/>
          <a:p>
            <a:r>
              <a:rPr lang="en-GB" sz="2800">
                <a:latin typeface="Century Gothic" panose="020B0502020202020204" pitchFamily="34" charset="0"/>
              </a:rPr>
              <a:t>Drill answers</a:t>
            </a:r>
            <a:endParaRPr lang="en-US" sz="2800">
              <a:latin typeface="Century Gothic" panose="020B0502020202020204" pitchFamily="34" charset="0"/>
            </a:endParaRPr>
          </a:p>
        </p:txBody>
      </p:sp>
    </p:spTree>
    <p:extLst>
      <p:ext uri="{BB962C8B-B14F-4D97-AF65-F5344CB8AC3E}">
        <p14:creationId xmlns:p14="http://schemas.microsoft.com/office/powerpoint/2010/main" val="928410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6">
                                            <p:txEl>
                                              <p:pRg st="5" end="5"/>
                                            </p:txEl>
                                          </p:spTgt>
                                        </p:tgtEl>
                                        <p:attrNameLst>
                                          <p:attrName>style.visibility</p:attrName>
                                        </p:attrNameLst>
                                      </p:cBhvr>
                                      <p:to>
                                        <p:strVal val="visible"/>
                                      </p:to>
                                    </p:set>
                                    <p:animEffect transition="in" filter="fade">
                                      <p:cBhvr>
                                        <p:cTn id="32" dur="500"/>
                                        <p:tgtEl>
                                          <p:spTgt spid="6">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6">
                                            <p:txEl>
                                              <p:pRg st="6" end="6"/>
                                            </p:txEl>
                                          </p:spTgt>
                                        </p:tgtEl>
                                        <p:attrNameLst>
                                          <p:attrName>style.visibility</p:attrName>
                                        </p:attrNameLst>
                                      </p:cBhvr>
                                      <p:to>
                                        <p:strVal val="visible"/>
                                      </p:to>
                                    </p:set>
                                    <p:animEffect transition="in" filter="fade">
                                      <p:cBhvr>
                                        <p:cTn id="37" dur="500"/>
                                        <p:tgtEl>
                                          <p:spTgt spid="6">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6">
                                            <p:txEl>
                                              <p:pRg st="7" end="7"/>
                                            </p:txEl>
                                          </p:spTgt>
                                        </p:tgtEl>
                                        <p:attrNameLst>
                                          <p:attrName>style.visibility</p:attrName>
                                        </p:attrNameLst>
                                      </p:cBhvr>
                                      <p:to>
                                        <p:strVal val="visible"/>
                                      </p:to>
                                    </p:set>
                                    <p:animEffect transition="in" filter="fade">
                                      <p:cBhvr>
                                        <p:cTn id="42" dur="500"/>
                                        <p:tgtEl>
                                          <p:spTgt spid="6">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6">
                                            <p:txEl>
                                              <p:pRg st="8" end="8"/>
                                            </p:txEl>
                                          </p:spTgt>
                                        </p:tgtEl>
                                        <p:attrNameLst>
                                          <p:attrName>style.visibility</p:attrName>
                                        </p:attrNameLst>
                                      </p:cBhvr>
                                      <p:to>
                                        <p:strVal val="visible"/>
                                      </p:to>
                                    </p:set>
                                    <p:animEffect transition="in" filter="fade">
                                      <p:cBhvr>
                                        <p:cTn id="47" dur="500"/>
                                        <p:tgtEl>
                                          <p:spTgt spid="6">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6">
                                            <p:txEl>
                                              <p:pRg st="9" end="9"/>
                                            </p:txEl>
                                          </p:spTgt>
                                        </p:tgtEl>
                                        <p:attrNameLst>
                                          <p:attrName>style.visibility</p:attrName>
                                        </p:attrNameLst>
                                      </p:cBhvr>
                                      <p:to>
                                        <p:strVal val="visible"/>
                                      </p:to>
                                    </p:set>
                                    <p:animEffect transition="in" filter="fade">
                                      <p:cBhvr>
                                        <p:cTn id="52" dur="500"/>
                                        <p:tgtEl>
                                          <p:spTgt spid="6">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CE96B27-BC5F-44BF-BDF5-A20B8148A74B}"/>
              </a:ext>
            </a:extLst>
          </p:cNvPr>
          <p:cNvSpPr>
            <a:spLocks noGrp="1"/>
          </p:cNvSpPr>
          <p:nvPr>
            <p:ph type="title"/>
          </p:nvPr>
        </p:nvSpPr>
        <p:spPr>
          <a:xfrm>
            <a:off x="263957" y="136284"/>
            <a:ext cx="11116195" cy="703584"/>
          </a:xfrm>
        </p:spPr>
        <p:txBody>
          <a:bodyPr>
            <a:noAutofit/>
          </a:bodyPr>
          <a:lstStyle/>
          <a:p>
            <a:r>
              <a:rPr lang="en-GB" dirty="0">
                <a:latin typeface="Century Gothic" panose="020B0502020202020204" pitchFamily="34" charset="0"/>
              </a:rPr>
              <a:t>I: Explain: </a:t>
            </a:r>
            <a:r>
              <a:rPr lang="en-GB" i="1" dirty="0">
                <a:latin typeface="Century Gothic" panose="020B0502020202020204" pitchFamily="34" charset="0"/>
              </a:rPr>
              <a:t>to use scientific understanding to make something clear or state the reason for something happening</a:t>
            </a:r>
          </a:p>
        </p:txBody>
      </p:sp>
      <p:sp>
        <p:nvSpPr>
          <p:cNvPr id="6" name="TextBox 5">
            <a:extLst>
              <a:ext uri="{FF2B5EF4-FFF2-40B4-BE49-F238E27FC236}">
                <a16:creationId xmlns:a16="http://schemas.microsoft.com/office/drawing/2014/main" id="{738BD3D1-C602-476B-9ED5-198C26001B3D}"/>
              </a:ext>
            </a:extLst>
          </p:cNvPr>
          <p:cNvSpPr txBox="1"/>
          <p:nvPr/>
        </p:nvSpPr>
        <p:spPr>
          <a:xfrm>
            <a:off x="250069" y="1360475"/>
            <a:ext cx="6000829" cy="830997"/>
          </a:xfrm>
          <a:prstGeom prst="rect">
            <a:avLst/>
          </a:prstGeom>
          <a:noFill/>
          <a:ln>
            <a:noFill/>
          </a:ln>
        </p:spPr>
        <p:txBody>
          <a:bodyPr wrap="square" rtlCol="0">
            <a:spAutoFit/>
          </a:bodyPr>
          <a:lstStyle/>
          <a:p>
            <a:r>
              <a:rPr lang="en-US" sz="2400" b="1" dirty="0">
                <a:solidFill>
                  <a:srgbClr val="009193"/>
                </a:solidFill>
                <a:latin typeface="Century Gothic" panose="020B0502020202020204" pitchFamily="34" charset="0"/>
              </a:rPr>
              <a:t>Explain</a:t>
            </a:r>
            <a:r>
              <a:rPr lang="en-US" sz="2400" dirty="0">
                <a:latin typeface="Century Gothic" panose="020B0502020202020204" pitchFamily="34" charset="0"/>
              </a:rPr>
              <a:t> why aluminium is extracted using electrolysis. </a:t>
            </a:r>
          </a:p>
        </p:txBody>
      </p:sp>
      <p:sp>
        <p:nvSpPr>
          <p:cNvPr id="7" name="TextBox 6">
            <a:extLst>
              <a:ext uri="{FF2B5EF4-FFF2-40B4-BE49-F238E27FC236}">
                <a16:creationId xmlns:a16="http://schemas.microsoft.com/office/drawing/2014/main" id="{B7A3DBB4-E61A-41DB-AB0D-ECE0B2A2E82B}"/>
              </a:ext>
            </a:extLst>
          </p:cNvPr>
          <p:cNvSpPr txBox="1"/>
          <p:nvPr/>
        </p:nvSpPr>
        <p:spPr>
          <a:xfrm>
            <a:off x="218037" y="2927591"/>
            <a:ext cx="6422606" cy="1477328"/>
          </a:xfrm>
          <a:prstGeom prst="rect">
            <a:avLst/>
          </a:prstGeom>
          <a:noFill/>
          <a:ln>
            <a:noFill/>
          </a:ln>
        </p:spPr>
        <p:txBody>
          <a:bodyPr wrap="square" rtlCol="0">
            <a:spAutoFit/>
          </a:bodyPr>
          <a:lstStyle/>
          <a:p>
            <a:pPr marL="342900" indent="-342900">
              <a:buFont typeface="Arial" panose="020B0604020202020204" pitchFamily="34" charset="0"/>
              <a:buChar char="•"/>
            </a:pPr>
            <a:r>
              <a:rPr lang="en-US" dirty="0">
                <a:solidFill>
                  <a:schemeClr val="accent1"/>
                </a:solidFill>
                <a:latin typeface="Century Gothic" panose="020B0502020202020204" pitchFamily="34" charset="0"/>
              </a:rPr>
              <a:t>Aluminium has to be extracted using electrolysis because it is </a:t>
            </a:r>
            <a:r>
              <a:rPr lang="en-US" b="1" dirty="0">
                <a:solidFill>
                  <a:schemeClr val="accent1"/>
                </a:solidFill>
                <a:latin typeface="Century Gothic" panose="020B0502020202020204" pitchFamily="34" charset="0"/>
              </a:rPr>
              <a:t>more reactive </a:t>
            </a:r>
            <a:r>
              <a:rPr lang="en-US" dirty="0">
                <a:solidFill>
                  <a:schemeClr val="accent1"/>
                </a:solidFill>
                <a:latin typeface="Century Gothic" panose="020B0502020202020204" pitchFamily="34" charset="0"/>
              </a:rPr>
              <a:t>than </a:t>
            </a:r>
            <a:r>
              <a:rPr lang="en-US" b="1" dirty="0">
                <a:solidFill>
                  <a:schemeClr val="accent1"/>
                </a:solidFill>
                <a:latin typeface="Century Gothic" panose="020B0502020202020204" pitchFamily="34" charset="0"/>
              </a:rPr>
              <a:t>carbon</a:t>
            </a:r>
          </a:p>
          <a:p>
            <a:pPr marL="342900" indent="-342900">
              <a:buFont typeface="Arial" panose="020B0604020202020204" pitchFamily="34" charset="0"/>
              <a:buChar char="•"/>
            </a:pPr>
            <a:endParaRPr lang="en-US" dirty="0">
              <a:solidFill>
                <a:schemeClr val="accent1"/>
              </a:solidFill>
              <a:latin typeface="Century Gothic" panose="020B0502020202020204" pitchFamily="34" charset="0"/>
            </a:endParaRPr>
          </a:p>
          <a:p>
            <a:pPr marL="342900" indent="-342900">
              <a:buFont typeface="Arial" panose="020B0604020202020204" pitchFamily="34" charset="0"/>
              <a:buChar char="•"/>
            </a:pPr>
            <a:r>
              <a:rPr lang="en-US" u="sng" dirty="0">
                <a:solidFill>
                  <a:schemeClr val="accent1"/>
                </a:solidFill>
                <a:latin typeface="Century Gothic" panose="020B0502020202020204" pitchFamily="34" charset="0"/>
              </a:rPr>
              <a:t>This means that </a:t>
            </a:r>
            <a:r>
              <a:rPr lang="en-US" dirty="0">
                <a:solidFill>
                  <a:schemeClr val="accent1"/>
                </a:solidFill>
                <a:latin typeface="Century Gothic" panose="020B0502020202020204" pitchFamily="34" charset="0"/>
              </a:rPr>
              <a:t>it cannot be extracted by </a:t>
            </a:r>
            <a:r>
              <a:rPr lang="en-US" b="1" dirty="0">
                <a:solidFill>
                  <a:schemeClr val="accent1"/>
                </a:solidFill>
                <a:latin typeface="Century Gothic" panose="020B0502020202020204" pitchFamily="34" charset="0"/>
              </a:rPr>
              <a:t>displacement</a:t>
            </a:r>
            <a:r>
              <a:rPr lang="en-US" dirty="0">
                <a:solidFill>
                  <a:schemeClr val="accent1"/>
                </a:solidFill>
                <a:latin typeface="Century Gothic" panose="020B0502020202020204" pitchFamily="34" charset="0"/>
              </a:rPr>
              <a:t> with carbon</a:t>
            </a:r>
          </a:p>
        </p:txBody>
      </p:sp>
      <p:pic>
        <p:nvPicPr>
          <p:cNvPr id="9" name="Picture 8" descr="Shape, arrow&#10;&#10;Description automatically generated">
            <a:extLst>
              <a:ext uri="{FF2B5EF4-FFF2-40B4-BE49-F238E27FC236}">
                <a16:creationId xmlns:a16="http://schemas.microsoft.com/office/drawing/2014/main" id="{5D69EB30-32DD-094C-AE1D-2FF7B9DDF3F9}"/>
              </a:ext>
            </a:extLst>
          </p:cNvPr>
          <p:cNvPicPr>
            <a:picLocks noChangeAspect="1"/>
          </p:cNvPicPr>
          <p:nvPr/>
        </p:nvPicPr>
        <p:blipFill>
          <a:blip r:embed="rId3"/>
          <a:stretch>
            <a:fillRect/>
          </a:stretch>
        </p:blipFill>
        <p:spPr>
          <a:xfrm>
            <a:off x="10290718" y="5571410"/>
            <a:ext cx="1182136" cy="1182136"/>
          </a:xfrm>
          <a:prstGeom prst="rect">
            <a:avLst/>
          </a:prstGeom>
        </p:spPr>
      </p:pic>
      <p:sp>
        <p:nvSpPr>
          <p:cNvPr id="10" name="TextBox 9">
            <a:extLst>
              <a:ext uri="{FF2B5EF4-FFF2-40B4-BE49-F238E27FC236}">
                <a16:creationId xmlns:a16="http://schemas.microsoft.com/office/drawing/2014/main" id="{5E18227F-DA61-6647-9DE3-5E3A23DC6BAB}"/>
              </a:ext>
            </a:extLst>
          </p:cNvPr>
          <p:cNvSpPr txBox="1"/>
          <p:nvPr/>
        </p:nvSpPr>
        <p:spPr>
          <a:xfrm>
            <a:off x="218037" y="1052938"/>
            <a:ext cx="2489414" cy="369332"/>
          </a:xfrm>
          <a:prstGeom prst="rect">
            <a:avLst/>
          </a:prstGeom>
          <a:noFill/>
        </p:spPr>
        <p:txBody>
          <a:bodyPr wrap="square" rtlCol="0">
            <a:spAutoFit/>
          </a:bodyPr>
          <a:lstStyle/>
          <a:p>
            <a:r>
              <a:rPr lang="en-GB">
                <a:solidFill>
                  <a:schemeClr val="bg1">
                    <a:lumMod val="50000"/>
                  </a:schemeClr>
                </a:solidFill>
                <a:latin typeface="Century Gothic" panose="020B0502020202020204" pitchFamily="34" charset="0"/>
              </a:rPr>
              <a:t>Example question:</a:t>
            </a:r>
          </a:p>
        </p:txBody>
      </p:sp>
      <p:sp>
        <p:nvSpPr>
          <p:cNvPr id="11" name="TextBox 10">
            <a:extLst>
              <a:ext uri="{FF2B5EF4-FFF2-40B4-BE49-F238E27FC236}">
                <a16:creationId xmlns:a16="http://schemas.microsoft.com/office/drawing/2014/main" id="{DD7525C3-BC91-8645-85A8-17D602AD2765}"/>
              </a:ext>
            </a:extLst>
          </p:cNvPr>
          <p:cNvSpPr txBox="1"/>
          <p:nvPr/>
        </p:nvSpPr>
        <p:spPr>
          <a:xfrm>
            <a:off x="250069" y="2499009"/>
            <a:ext cx="2339513" cy="369332"/>
          </a:xfrm>
          <a:prstGeom prst="rect">
            <a:avLst/>
          </a:prstGeom>
          <a:noFill/>
        </p:spPr>
        <p:txBody>
          <a:bodyPr wrap="square" rtlCol="0">
            <a:spAutoFit/>
          </a:bodyPr>
          <a:lstStyle/>
          <a:p>
            <a:r>
              <a:rPr lang="en-GB">
                <a:solidFill>
                  <a:schemeClr val="bg1">
                    <a:lumMod val="50000"/>
                  </a:schemeClr>
                </a:solidFill>
                <a:latin typeface="Century Gothic" panose="020B0502020202020204" pitchFamily="34" charset="0"/>
              </a:rPr>
              <a:t>Model answer:</a:t>
            </a:r>
          </a:p>
        </p:txBody>
      </p:sp>
      <p:sp>
        <p:nvSpPr>
          <p:cNvPr id="2" name="Rectangle 1">
            <a:extLst>
              <a:ext uri="{FF2B5EF4-FFF2-40B4-BE49-F238E27FC236}">
                <a16:creationId xmlns:a16="http://schemas.microsoft.com/office/drawing/2014/main" id="{4E956AFC-6BBA-6145-846E-490D81754052}"/>
              </a:ext>
            </a:extLst>
          </p:cNvPr>
          <p:cNvSpPr/>
          <p:nvPr/>
        </p:nvSpPr>
        <p:spPr>
          <a:xfrm>
            <a:off x="6915462" y="1151290"/>
            <a:ext cx="4267200" cy="3416320"/>
          </a:xfrm>
          <a:prstGeom prst="rect">
            <a:avLst/>
          </a:prstGeom>
        </p:spPr>
        <p:txBody>
          <a:bodyPr wrap="square">
            <a:spAutoFit/>
          </a:bodyPr>
          <a:lstStyle/>
          <a:p>
            <a:r>
              <a:rPr lang="en-GB" sz="2400">
                <a:latin typeface="Century Gothic" panose="020B0502020202020204" pitchFamily="34" charset="0"/>
              </a:rPr>
              <a:t>To ‘explain’ your answer should:</a:t>
            </a:r>
          </a:p>
          <a:p>
            <a:endParaRPr lang="en-GB" sz="2400">
              <a:latin typeface="Century Gothic" panose="020B0502020202020204" pitchFamily="34" charset="0"/>
            </a:endParaRPr>
          </a:p>
          <a:p>
            <a:pPr indent="-285750">
              <a:buFont typeface="Arial" panose="020B0604020202020204" pitchFamily="34" charset="0"/>
              <a:buChar char="•"/>
            </a:pPr>
            <a:r>
              <a:rPr lang="en-GB" sz="2400">
                <a:latin typeface="Century Gothic" panose="020B0502020202020204" pitchFamily="34" charset="0"/>
              </a:rPr>
              <a:t>Begin with a </a:t>
            </a:r>
            <a:r>
              <a:rPr lang="en-GB" sz="2400" b="1">
                <a:latin typeface="Century Gothic" panose="020B0502020202020204" pitchFamily="34" charset="0"/>
              </a:rPr>
              <a:t>scientific statement</a:t>
            </a:r>
            <a:r>
              <a:rPr lang="en-GB" sz="2400">
                <a:latin typeface="Century Gothic" panose="020B0502020202020204" pitchFamily="34" charset="0"/>
              </a:rPr>
              <a:t>. </a:t>
            </a:r>
          </a:p>
          <a:p>
            <a:pPr indent="-285750">
              <a:buFont typeface="Arial" panose="020B0604020202020204" pitchFamily="34" charset="0"/>
              <a:buChar char="•"/>
            </a:pPr>
            <a:r>
              <a:rPr lang="en-GB" sz="2400">
                <a:latin typeface="Century Gothic" panose="020B0502020202020204" pitchFamily="34" charset="0"/>
              </a:rPr>
              <a:t>Use ‘this means that’, ‘because’ or ‘so’ </a:t>
            </a:r>
            <a:r>
              <a:rPr lang="en-GB" sz="2400" b="1">
                <a:latin typeface="Century Gothic" panose="020B0502020202020204" pitchFamily="34" charset="0"/>
              </a:rPr>
              <a:t>to link your statement to the question</a:t>
            </a:r>
            <a:r>
              <a:rPr lang="en-GB" sz="2400">
                <a:latin typeface="Century Gothic" panose="020B0502020202020204" pitchFamily="34" charset="0"/>
              </a:rPr>
              <a:t>.</a:t>
            </a:r>
          </a:p>
        </p:txBody>
      </p:sp>
    </p:spTree>
    <p:extLst>
      <p:ext uri="{BB962C8B-B14F-4D97-AF65-F5344CB8AC3E}">
        <p14:creationId xmlns:p14="http://schemas.microsoft.com/office/powerpoint/2010/main" val="862649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CE96B27-BC5F-44BF-BDF5-A20B8148A74B}"/>
              </a:ext>
            </a:extLst>
          </p:cNvPr>
          <p:cNvSpPr>
            <a:spLocks noGrp="1"/>
          </p:cNvSpPr>
          <p:nvPr>
            <p:ph type="title"/>
          </p:nvPr>
        </p:nvSpPr>
        <p:spPr>
          <a:xfrm>
            <a:off x="263957" y="136284"/>
            <a:ext cx="11116195" cy="703584"/>
          </a:xfrm>
        </p:spPr>
        <p:txBody>
          <a:bodyPr>
            <a:noAutofit/>
          </a:bodyPr>
          <a:lstStyle/>
          <a:p>
            <a:r>
              <a:rPr lang="en-GB" dirty="0">
                <a:latin typeface="Century Gothic" panose="020B0502020202020204" pitchFamily="34" charset="0"/>
              </a:rPr>
              <a:t>We: Explain: </a:t>
            </a:r>
            <a:r>
              <a:rPr lang="en-GB" i="1" dirty="0">
                <a:latin typeface="Century Gothic" panose="020B0502020202020204" pitchFamily="34" charset="0"/>
              </a:rPr>
              <a:t>to use scientific understanding to make something clear or state the reason for something happening</a:t>
            </a:r>
          </a:p>
        </p:txBody>
      </p:sp>
      <p:sp>
        <p:nvSpPr>
          <p:cNvPr id="6" name="TextBox 5">
            <a:extLst>
              <a:ext uri="{FF2B5EF4-FFF2-40B4-BE49-F238E27FC236}">
                <a16:creationId xmlns:a16="http://schemas.microsoft.com/office/drawing/2014/main" id="{738BD3D1-C602-476B-9ED5-198C26001B3D}"/>
              </a:ext>
            </a:extLst>
          </p:cNvPr>
          <p:cNvSpPr txBox="1"/>
          <p:nvPr/>
        </p:nvSpPr>
        <p:spPr>
          <a:xfrm>
            <a:off x="250069" y="1360475"/>
            <a:ext cx="6000829" cy="830997"/>
          </a:xfrm>
          <a:prstGeom prst="rect">
            <a:avLst/>
          </a:prstGeom>
          <a:noFill/>
          <a:ln>
            <a:noFill/>
          </a:ln>
        </p:spPr>
        <p:txBody>
          <a:bodyPr wrap="square" rtlCol="0">
            <a:spAutoFit/>
          </a:bodyPr>
          <a:lstStyle/>
          <a:p>
            <a:r>
              <a:rPr lang="en-US" sz="2400" b="1" dirty="0">
                <a:solidFill>
                  <a:srgbClr val="009193"/>
                </a:solidFill>
                <a:latin typeface="Century Gothic" panose="020B0502020202020204" pitchFamily="34" charset="0"/>
              </a:rPr>
              <a:t>Explain</a:t>
            </a:r>
            <a:r>
              <a:rPr lang="en-US" sz="2400" dirty="0">
                <a:latin typeface="Century Gothic" panose="020B0502020202020204" pitchFamily="34" charset="0"/>
              </a:rPr>
              <a:t> why aluminium is not extracted using displacement with carbon. </a:t>
            </a:r>
          </a:p>
        </p:txBody>
      </p:sp>
      <p:pic>
        <p:nvPicPr>
          <p:cNvPr id="9" name="Picture 8" descr="Shape, arrow&#10;&#10;Description automatically generated">
            <a:extLst>
              <a:ext uri="{FF2B5EF4-FFF2-40B4-BE49-F238E27FC236}">
                <a16:creationId xmlns:a16="http://schemas.microsoft.com/office/drawing/2014/main" id="{5D69EB30-32DD-094C-AE1D-2FF7B9DDF3F9}"/>
              </a:ext>
            </a:extLst>
          </p:cNvPr>
          <p:cNvPicPr>
            <a:picLocks noChangeAspect="1"/>
          </p:cNvPicPr>
          <p:nvPr/>
        </p:nvPicPr>
        <p:blipFill>
          <a:blip r:embed="rId3"/>
          <a:stretch>
            <a:fillRect/>
          </a:stretch>
        </p:blipFill>
        <p:spPr>
          <a:xfrm>
            <a:off x="10290718" y="5571410"/>
            <a:ext cx="1182136" cy="1182136"/>
          </a:xfrm>
          <a:prstGeom prst="rect">
            <a:avLst/>
          </a:prstGeom>
        </p:spPr>
      </p:pic>
      <p:sp>
        <p:nvSpPr>
          <p:cNvPr id="10" name="TextBox 9">
            <a:extLst>
              <a:ext uri="{FF2B5EF4-FFF2-40B4-BE49-F238E27FC236}">
                <a16:creationId xmlns:a16="http://schemas.microsoft.com/office/drawing/2014/main" id="{5E18227F-DA61-6647-9DE3-5E3A23DC6BAB}"/>
              </a:ext>
            </a:extLst>
          </p:cNvPr>
          <p:cNvSpPr txBox="1"/>
          <p:nvPr/>
        </p:nvSpPr>
        <p:spPr>
          <a:xfrm>
            <a:off x="218037" y="1052938"/>
            <a:ext cx="2489414" cy="369332"/>
          </a:xfrm>
          <a:prstGeom prst="rect">
            <a:avLst/>
          </a:prstGeom>
          <a:noFill/>
        </p:spPr>
        <p:txBody>
          <a:bodyPr wrap="square" rtlCol="0">
            <a:spAutoFit/>
          </a:bodyPr>
          <a:lstStyle/>
          <a:p>
            <a:r>
              <a:rPr lang="en-GB">
                <a:solidFill>
                  <a:schemeClr val="bg1">
                    <a:lumMod val="50000"/>
                  </a:schemeClr>
                </a:solidFill>
                <a:latin typeface="Century Gothic" panose="020B0502020202020204" pitchFamily="34" charset="0"/>
              </a:rPr>
              <a:t>Example question:</a:t>
            </a:r>
          </a:p>
        </p:txBody>
      </p:sp>
      <p:sp>
        <p:nvSpPr>
          <p:cNvPr id="11" name="TextBox 10">
            <a:extLst>
              <a:ext uri="{FF2B5EF4-FFF2-40B4-BE49-F238E27FC236}">
                <a16:creationId xmlns:a16="http://schemas.microsoft.com/office/drawing/2014/main" id="{DD7525C3-BC91-8645-85A8-17D602AD2765}"/>
              </a:ext>
            </a:extLst>
          </p:cNvPr>
          <p:cNvSpPr txBox="1"/>
          <p:nvPr/>
        </p:nvSpPr>
        <p:spPr>
          <a:xfrm>
            <a:off x="250069" y="2499009"/>
            <a:ext cx="2339513" cy="369332"/>
          </a:xfrm>
          <a:prstGeom prst="rect">
            <a:avLst/>
          </a:prstGeom>
          <a:noFill/>
        </p:spPr>
        <p:txBody>
          <a:bodyPr wrap="square" rtlCol="0">
            <a:spAutoFit/>
          </a:bodyPr>
          <a:lstStyle/>
          <a:p>
            <a:r>
              <a:rPr lang="en-GB">
                <a:solidFill>
                  <a:schemeClr val="bg1">
                    <a:lumMod val="50000"/>
                  </a:schemeClr>
                </a:solidFill>
                <a:latin typeface="Century Gothic" panose="020B0502020202020204" pitchFamily="34" charset="0"/>
              </a:rPr>
              <a:t>Model answer:</a:t>
            </a:r>
          </a:p>
        </p:txBody>
      </p:sp>
      <p:sp>
        <p:nvSpPr>
          <p:cNvPr id="2" name="Rectangle 1">
            <a:extLst>
              <a:ext uri="{FF2B5EF4-FFF2-40B4-BE49-F238E27FC236}">
                <a16:creationId xmlns:a16="http://schemas.microsoft.com/office/drawing/2014/main" id="{4E956AFC-6BBA-6145-846E-490D81754052}"/>
              </a:ext>
            </a:extLst>
          </p:cNvPr>
          <p:cNvSpPr/>
          <p:nvPr/>
        </p:nvSpPr>
        <p:spPr>
          <a:xfrm>
            <a:off x="6915462" y="1151290"/>
            <a:ext cx="4267200" cy="3416320"/>
          </a:xfrm>
          <a:prstGeom prst="rect">
            <a:avLst/>
          </a:prstGeom>
        </p:spPr>
        <p:txBody>
          <a:bodyPr wrap="square">
            <a:spAutoFit/>
          </a:bodyPr>
          <a:lstStyle/>
          <a:p>
            <a:r>
              <a:rPr lang="en-GB" sz="2400">
                <a:latin typeface="Century Gothic" panose="020B0502020202020204" pitchFamily="34" charset="0"/>
              </a:rPr>
              <a:t>To ‘explain’ your answer should:</a:t>
            </a:r>
          </a:p>
          <a:p>
            <a:endParaRPr lang="en-GB" sz="2400">
              <a:latin typeface="Century Gothic" panose="020B0502020202020204" pitchFamily="34" charset="0"/>
            </a:endParaRPr>
          </a:p>
          <a:p>
            <a:pPr indent="-285750">
              <a:buFont typeface="Arial" panose="020B0604020202020204" pitchFamily="34" charset="0"/>
              <a:buChar char="•"/>
            </a:pPr>
            <a:r>
              <a:rPr lang="en-GB" sz="2400">
                <a:latin typeface="Century Gothic" panose="020B0502020202020204" pitchFamily="34" charset="0"/>
              </a:rPr>
              <a:t>Begin with a </a:t>
            </a:r>
            <a:r>
              <a:rPr lang="en-GB" sz="2400" b="1">
                <a:latin typeface="Century Gothic" panose="020B0502020202020204" pitchFamily="34" charset="0"/>
              </a:rPr>
              <a:t>scientific statement</a:t>
            </a:r>
            <a:r>
              <a:rPr lang="en-GB" sz="2400">
                <a:latin typeface="Century Gothic" panose="020B0502020202020204" pitchFamily="34" charset="0"/>
              </a:rPr>
              <a:t>. </a:t>
            </a:r>
          </a:p>
          <a:p>
            <a:pPr indent="-285750">
              <a:buFont typeface="Arial" panose="020B0604020202020204" pitchFamily="34" charset="0"/>
              <a:buChar char="•"/>
            </a:pPr>
            <a:r>
              <a:rPr lang="en-GB" sz="2400">
                <a:latin typeface="Century Gothic" panose="020B0502020202020204" pitchFamily="34" charset="0"/>
              </a:rPr>
              <a:t>Use ‘this means that’, ‘because’ or ‘so’ </a:t>
            </a:r>
            <a:r>
              <a:rPr lang="en-GB" sz="2400" b="1">
                <a:latin typeface="Century Gothic" panose="020B0502020202020204" pitchFamily="34" charset="0"/>
              </a:rPr>
              <a:t>to link your statement to the question</a:t>
            </a:r>
            <a:r>
              <a:rPr lang="en-GB" sz="2400">
                <a:latin typeface="Century Gothic" panose="020B0502020202020204" pitchFamily="34" charset="0"/>
              </a:rPr>
              <a:t>.</a:t>
            </a:r>
          </a:p>
        </p:txBody>
      </p:sp>
      <p:sp>
        <p:nvSpPr>
          <p:cNvPr id="5" name="TextBox 4">
            <a:extLst>
              <a:ext uri="{FF2B5EF4-FFF2-40B4-BE49-F238E27FC236}">
                <a16:creationId xmlns:a16="http://schemas.microsoft.com/office/drawing/2014/main" id="{545BD32C-418D-EA21-2689-8D117E3A58B8}"/>
              </a:ext>
            </a:extLst>
          </p:cNvPr>
          <p:cNvSpPr txBox="1"/>
          <p:nvPr/>
        </p:nvSpPr>
        <p:spPr>
          <a:xfrm>
            <a:off x="218037" y="2927591"/>
            <a:ext cx="6422606" cy="1477328"/>
          </a:xfrm>
          <a:prstGeom prst="rect">
            <a:avLst/>
          </a:prstGeom>
          <a:noFill/>
          <a:ln>
            <a:noFill/>
          </a:ln>
        </p:spPr>
        <p:txBody>
          <a:bodyPr wrap="square" rtlCol="0">
            <a:spAutoFit/>
          </a:bodyPr>
          <a:lstStyle/>
          <a:p>
            <a:pPr marL="342900" indent="-342900">
              <a:buFont typeface="Arial" panose="020B0604020202020204" pitchFamily="34" charset="0"/>
              <a:buChar char="•"/>
            </a:pPr>
            <a:r>
              <a:rPr lang="en-US" dirty="0">
                <a:solidFill>
                  <a:schemeClr val="accent1"/>
                </a:solidFill>
                <a:latin typeface="Century Gothic" panose="020B0502020202020204" pitchFamily="34" charset="0"/>
              </a:rPr>
              <a:t>Aluminium has to be extracted using electrolysis because it is </a:t>
            </a:r>
            <a:r>
              <a:rPr lang="en-US" b="1" dirty="0">
                <a:solidFill>
                  <a:schemeClr val="accent1"/>
                </a:solidFill>
                <a:latin typeface="Century Gothic" panose="020B0502020202020204" pitchFamily="34" charset="0"/>
              </a:rPr>
              <a:t>more reactive </a:t>
            </a:r>
            <a:r>
              <a:rPr lang="en-US" dirty="0">
                <a:solidFill>
                  <a:schemeClr val="accent1"/>
                </a:solidFill>
                <a:latin typeface="Century Gothic" panose="020B0502020202020204" pitchFamily="34" charset="0"/>
              </a:rPr>
              <a:t>than </a:t>
            </a:r>
            <a:r>
              <a:rPr lang="en-US" b="1" dirty="0">
                <a:solidFill>
                  <a:schemeClr val="accent1"/>
                </a:solidFill>
                <a:latin typeface="Century Gothic" panose="020B0502020202020204" pitchFamily="34" charset="0"/>
              </a:rPr>
              <a:t>carbon</a:t>
            </a:r>
          </a:p>
          <a:p>
            <a:pPr marL="342900" indent="-342900">
              <a:buFont typeface="Arial" panose="020B0604020202020204" pitchFamily="34" charset="0"/>
              <a:buChar char="•"/>
            </a:pPr>
            <a:endParaRPr lang="en-US" dirty="0">
              <a:solidFill>
                <a:schemeClr val="accent1"/>
              </a:solidFill>
              <a:latin typeface="Century Gothic" panose="020B0502020202020204" pitchFamily="34" charset="0"/>
            </a:endParaRPr>
          </a:p>
          <a:p>
            <a:pPr marL="342900" indent="-342900">
              <a:buFont typeface="Arial" panose="020B0604020202020204" pitchFamily="34" charset="0"/>
              <a:buChar char="•"/>
            </a:pPr>
            <a:r>
              <a:rPr lang="en-US" u="sng" dirty="0">
                <a:solidFill>
                  <a:schemeClr val="accent1"/>
                </a:solidFill>
                <a:latin typeface="Century Gothic" panose="020B0502020202020204" pitchFamily="34" charset="0"/>
              </a:rPr>
              <a:t>This means that </a:t>
            </a:r>
            <a:r>
              <a:rPr lang="en-US" dirty="0">
                <a:solidFill>
                  <a:schemeClr val="accent1"/>
                </a:solidFill>
                <a:latin typeface="Century Gothic" panose="020B0502020202020204" pitchFamily="34" charset="0"/>
              </a:rPr>
              <a:t>it cannot be extracted by </a:t>
            </a:r>
            <a:r>
              <a:rPr lang="en-US" b="1" dirty="0">
                <a:solidFill>
                  <a:schemeClr val="accent1"/>
                </a:solidFill>
                <a:latin typeface="Century Gothic" panose="020B0502020202020204" pitchFamily="34" charset="0"/>
              </a:rPr>
              <a:t>displacement</a:t>
            </a:r>
            <a:r>
              <a:rPr lang="en-US" dirty="0">
                <a:solidFill>
                  <a:schemeClr val="accent1"/>
                </a:solidFill>
                <a:latin typeface="Century Gothic" panose="020B0502020202020204" pitchFamily="34" charset="0"/>
              </a:rPr>
              <a:t> with carbon</a:t>
            </a:r>
          </a:p>
        </p:txBody>
      </p:sp>
    </p:spTree>
    <p:extLst>
      <p:ext uri="{BB962C8B-B14F-4D97-AF65-F5344CB8AC3E}">
        <p14:creationId xmlns:p14="http://schemas.microsoft.com/office/powerpoint/2010/main" val="1249847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CE96B27-BC5F-44BF-BDF5-A20B8148A74B}"/>
              </a:ext>
            </a:extLst>
          </p:cNvPr>
          <p:cNvSpPr>
            <a:spLocks noGrp="1"/>
          </p:cNvSpPr>
          <p:nvPr>
            <p:ph type="title"/>
          </p:nvPr>
        </p:nvSpPr>
        <p:spPr>
          <a:xfrm>
            <a:off x="263957" y="136284"/>
            <a:ext cx="11116195" cy="703584"/>
          </a:xfrm>
        </p:spPr>
        <p:txBody>
          <a:bodyPr>
            <a:noAutofit/>
          </a:bodyPr>
          <a:lstStyle/>
          <a:p>
            <a:r>
              <a:rPr lang="en-GB" dirty="0">
                <a:latin typeface="Century Gothic" panose="020B0502020202020204" pitchFamily="34" charset="0"/>
              </a:rPr>
              <a:t>You: Explain: </a:t>
            </a:r>
            <a:r>
              <a:rPr lang="en-GB" i="1" dirty="0">
                <a:latin typeface="Century Gothic" panose="020B0502020202020204" pitchFamily="34" charset="0"/>
              </a:rPr>
              <a:t>to use scientific understanding to make something clear or state the reason for something happening</a:t>
            </a:r>
          </a:p>
        </p:txBody>
      </p:sp>
      <p:sp>
        <p:nvSpPr>
          <p:cNvPr id="6" name="TextBox 5">
            <a:extLst>
              <a:ext uri="{FF2B5EF4-FFF2-40B4-BE49-F238E27FC236}">
                <a16:creationId xmlns:a16="http://schemas.microsoft.com/office/drawing/2014/main" id="{738BD3D1-C602-476B-9ED5-198C26001B3D}"/>
              </a:ext>
            </a:extLst>
          </p:cNvPr>
          <p:cNvSpPr txBox="1"/>
          <p:nvPr/>
        </p:nvSpPr>
        <p:spPr>
          <a:xfrm>
            <a:off x="250069" y="1360475"/>
            <a:ext cx="6000829" cy="830997"/>
          </a:xfrm>
          <a:prstGeom prst="rect">
            <a:avLst/>
          </a:prstGeom>
          <a:noFill/>
          <a:ln>
            <a:noFill/>
          </a:ln>
        </p:spPr>
        <p:txBody>
          <a:bodyPr wrap="square" rtlCol="0">
            <a:spAutoFit/>
          </a:bodyPr>
          <a:lstStyle/>
          <a:p>
            <a:r>
              <a:rPr lang="en-US" sz="2400" b="1" dirty="0">
                <a:solidFill>
                  <a:srgbClr val="009193"/>
                </a:solidFill>
                <a:latin typeface="Century Gothic" panose="020B0502020202020204" pitchFamily="34" charset="0"/>
              </a:rPr>
              <a:t>Explain</a:t>
            </a:r>
            <a:r>
              <a:rPr lang="en-US" sz="2400" dirty="0">
                <a:latin typeface="Century Gothic" panose="020B0502020202020204" pitchFamily="34" charset="0"/>
              </a:rPr>
              <a:t> why aluminium oxide is dissolved in cryolite for electrolysis.</a:t>
            </a:r>
          </a:p>
        </p:txBody>
      </p:sp>
      <p:sp>
        <p:nvSpPr>
          <p:cNvPr id="7" name="TextBox 6">
            <a:extLst>
              <a:ext uri="{FF2B5EF4-FFF2-40B4-BE49-F238E27FC236}">
                <a16:creationId xmlns:a16="http://schemas.microsoft.com/office/drawing/2014/main" id="{B7A3DBB4-E61A-41DB-AB0D-ECE0B2A2E82B}"/>
              </a:ext>
            </a:extLst>
          </p:cNvPr>
          <p:cNvSpPr txBox="1"/>
          <p:nvPr/>
        </p:nvSpPr>
        <p:spPr>
          <a:xfrm>
            <a:off x="218037" y="2927591"/>
            <a:ext cx="6422606" cy="2308324"/>
          </a:xfrm>
          <a:prstGeom prst="rect">
            <a:avLst/>
          </a:prstGeom>
          <a:noFill/>
          <a:ln>
            <a:noFill/>
          </a:ln>
        </p:spPr>
        <p:txBody>
          <a:bodyPr wrap="square" rtlCol="0">
            <a:spAutoFit/>
          </a:bodyPr>
          <a:lstStyle/>
          <a:p>
            <a:pPr marL="342900" indent="-342900">
              <a:buFont typeface="Arial" panose="020B0604020202020204" pitchFamily="34" charset="0"/>
              <a:buChar char="•"/>
            </a:pPr>
            <a:r>
              <a:rPr lang="en-US" dirty="0">
                <a:solidFill>
                  <a:schemeClr val="accent1"/>
                </a:solidFill>
                <a:latin typeface="Century Gothic" panose="020B0502020202020204" pitchFamily="34" charset="0"/>
              </a:rPr>
              <a:t>Ions need to be </a:t>
            </a:r>
            <a:r>
              <a:rPr lang="en-US" b="1" dirty="0">
                <a:solidFill>
                  <a:schemeClr val="accent1"/>
                </a:solidFill>
                <a:latin typeface="Century Gothic" panose="020B0502020202020204" pitchFamily="34" charset="0"/>
              </a:rPr>
              <a:t>free</a:t>
            </a:r>
            <a:r>
              <a:rPr lang="en-US" dirty="0">
                <a:solidFill>
                  <a:schemeClr val="accent1"/>
                </a:solidFill>
                <a:latin typeface="Century Gothic" panose="020B0502020202020204" pitchFamily="34" charset="0"/>
              </a:rPr>
              <a:t> to </a:t>
            </a:r>
            <a:r>
              <a:rPr lang="en-US" b="1" dirty="0">
                <a:solidFill>
                  <a:schemeClr val="accent1"/>
                </a:solidFill>
                <a:latin typeface="Century Gothic" panose="020B0502020202020204" pitchFamily="34" charset="0"/>
              </a:rPr>
              <a:t>move</a:t>
            </a:r>
            <a:r>
              <a:rPr lang="en-US" dirty="0">
                <a:solidFill>
                  <a:schemeClr val="accent1"/>
                </a:solidFill>
                <a:latin typeface="Century Gothic" panose="020B0502020202020204" pitchFamily="34" charset="0"/>
              </a:rPr>
              <a:t> during electrolysis</a:t>
            </a:r>
          </a:p>
          <a:p>
            <a:pPr marL="342900" indent="-342900">
              <a:buFont typeface="Arial" panose="020B0604020202020204" pitchFamily="34" charset="0"/>
              <a:buChar char="•"/>
            </a:pPr>
            <a:endParaRPr lang="en-US" dirty="0">
              <a:solidFill>
                <a:schemeClr val="accent1"/>
              </a:solidFill>
              <a:latin typeface="Century Gothic" panose="020B0502020202020204" pitchFamily="34" charset="0"/>
            </a:endParaRPr>
          </a:p>
          <a:p>
            <a:pPr marL="342900" indent="-342900">
              <a:buFont typeface="Arial" panose="020B0604020202020204" pitchFamily="34" charset="0"/>
              <a:buChar char="•"/>
            </a:pPr>
            <a:r>
              <a:rPr lang="en-US" u="sng" dirty="0">
                <a:solidFill>
                  <a:schemeClr val="accent1"/>
                </a:solidFill>
                <a:latin typeface="Century Gothic" panose="020B0502020202020204" pitchFamily="34" charset="0"/>
              </a:rPr>
              <a:t>This means that </a:t>
            </a:r>
            <a:r>
              <a:rPr lang="en-US" dirty="0">
                <a:solidFill>
                  <a:schemeClr val="accent1"/>
                </a:solidFill>
                <a:latin typeface="Century Gothic" panose="020B0502020202020204" pitchFamily="34" charset="0"/>
              </a:rPr>
              <a:t>aluminium oxide needs to be </a:t>
            </a:r>
            <a:r>
              <a:rPr lang="en-US" b="1" dirty="0">
                <a:solidFill>
                  <a:schemeClr val="accent1"/>
                </a:solidFill>
                <a:latin typeface="Century Gothic" panose="020B0502020202020204" pitchFamily="34" charset="0"/>
              </a:rPr>
              <a:t>molten</a:t>
            </a:r>
            <a:r>
              <a:rPr lang="en-US" dirty="0">
                <a:solidFill>
                  <a:schemeClr val="accent1"/>
                </a:solidFill>
                <a:latin typeface="Century Gothic" panose="020B0502020202020204" pitchFamily="34" charset="0"/>
              </a:rPr>
              <a:t> or </a:t>
            </a:r>
            <a:r>
              <a:rPr lang="en-US" b="1" dirty="0">
                <a:solidFill>
                  <a:schemeClr val="accent1"/>
                </a:solidFill>
                <a:latin typeface="Century Gothic" panose="020B0502020202020204" pitchFamily="34" charset="0"/>
              </a:rPr>
              <a:t>in solution</a:t>
            </a:r>
          </a:p>
          <a:p>
            <a:pPr marL="342900" indent="-342900">
              <a:buFont typeface="Arial" panose="020B0604020202020204" pitchFamily="34" charset="0"/>
              <a:buChar char="•"/>
            </a:pPr>
            <a:endParaRPr lang="en-US" dirty="0">
              <a:solidFill>
                <a:schemeClr val="accent1"/>
              </a:solidFill>
              <a:latin typeface="Century Gothic" panose="020B0502020202020204" pitchFamily="34" charset="0"/>
            </a:endParaRPr>
          </a:p>
          <a:p>
            <a:pPr marL="342900" indent="-342900">
              <a:buFont typeface="Arial" panose="020B0604020202020204" pitchFamily="34" charset="0"/>
              <a:buChar char="•"/>
            </a:pPr>
            <a:r>
              <a:rPr lang="en-US" dirty="0">
                <a:solidFill>
                  <a:schemeClr val="accent1"/>
                </a:solidFill>
                <a:latin typeface="Century Gothic" panose="020B0502020202020204" pitchFamily="34" charset="0"/>
              </a:rPr>
              <a:t>It is dissolved in cryolite so that the mixture has a </a:t>
            </a:r>
            <a:r>
              <a:rPr lang="en-US" b="1" dirty="0">
                <a:solidFill>
                  <a:schemeClr val="accent1"/>
                </a:solidFill>
                <a:latin typeface="Century Gothic" panose="020B0502020202020204" pitchFamily="34" charset="0"/>
              </a:rPr>
              <a:t>lower melting point</a:t>
            </a:r>
            <a:r>
              <a:rPr lang="en-US" dirty="0">
                <a:solidFill>
                  <a:schemeClr val="accent1"/>
                </a:solidFill>
                <a:latin typeface="Century Gothic" panose="020B0502020202020204" pitchFamily="34" charset="0"/>
              </a:rPr>
              <a:t>, </a:t>
            </a:r>
            <a:r>
              <a:rPr lang="en-US" u="sng" dirty="0">
                <a:solidFill>
                  <a:schemeClr val="accent1"/>
                </a:solidFill>
                <a:latin typeface="Century Gothic" panose="020B0502020202020204" pitchFamily="34" charset="0"/>
              </a:rPr>
              <a:t>so</a:t>
            </a:r>
            <a:r>
              <a:rPr lang="en-US" dirty="0">
                <a:solidFill>
                  <a:schemeClr val="accent1"/>
                </a:solidFill>
                <a:latin typeface="Century Gothic" panose="020B0502020202020204" pitchFamily="34" charset="0"/>
              </a:rPr>
              <a:t> this would require less </a:t>
            </a:r>
            <a:r>
              <a:rPr lang="en-US" b="1" dirty="0">
                <a:solidFill>
                  <a:schemeClr val="accent1"/>
                </a:solidFill>
                <a:latin typeface="Century Gothic" panose="020B0502020202020204" pitchFamily="34" charset="0"/>
              </a:rPr>
              <a:t>energy</a:t>
            </a:r>
            <a:r>
              <a:rPr lang="en-US" dirty="0">
                <a:solidFill>
                  <a:schemeClr val="accent1"/>
                </a:solidFill>
                <a:latin typeface="Century Gothic" panose="020B0502020202020204" pitchFamily="34" charset="0"/>
              </a:rPr>
              <a:t> to melt and would be less expensive</a:t>
            </a:r>
          </a:p>
        </p:txBody>
      </p:sp>
      <p:pic>
        <p:nvPicPr>
          <p:cNvPr id="9" name="Picture 8" descr="Shape, arrow&#10;&#10;Description automatically generated">
            <a:extLst>
              <a:ext uri="{FF2B5EF4-FFF2-40B4-BE49-F238E27FC236}">
                <a16:creationId xmlns:a16="http://schemas.microsoft.com/office/drawing/2014/main" id="{5D69EB30-32DD-094C-AE1D-2FF7B9DDF3F9}"/>
              </a:ext>
            </a:extLst>
          </p:cNvPr>
          <p:cNvPicPr>
            <a:picLocks noChangeAspect="1"/>
          </p:cNvPicPr>
          <p:nvPr/>
        </p:nvPicPr>
        <p:blipFill>
          <a:blip r:embed="rId3"/>
          <a:stretch>
            <a:fillRect/>
          </a:stretch>
        </p:blipFill>
        <p:spPr>
          <a:xfrm>
            <a:off x="10290718" y="5571410"/>
            <a:ext cx="1182136" cy="1182136"/>
          </a:xfrm>
          <a:prstGeom prst="rect">
            <a:avLst/>
          </a:prstGeom>
        </p:spPr>
      </p:pic>
      <p:sp>
        <p:nvSpPr>
          <p:cNvPr id="10" name="TextBox 9">
            <a:extLst>
              <a:ext uri="{FF2B5EF4-FFF2-40B4-BE49-F238E27FC236}">
                <a16:creationId xmlns:a16="http://schemas.microsoft.com/office/drawing/2014/main" id="{5E18227F-DA61-6647-9DE3-5E3A23DC6BAB}"/>
              </a:ext>
            </a:extLst>
          </p:cNvPr>
          <p:cNvSpPr txBox="1"/>
          <p:nvPr/>
        </p:nvSpPr>
        <p:spPr>
          <a:xfrm>
            <a:off x="218037" y="1052938"/>
            <a:ext cx="2489414" cy="369332"/>
          </a:xfrm>
          <a:prstGeom prst="rect">
            <a:avLst/>
          </a:prstGeom>
          <a:noFill/>
        </p:spPr>
        <p:txBody>
          <a:bodyPr wrap="square" rtlCol="0">
            <a:spAutoFit/>
          </a:bodyPr>
          <a:lstStyle/>
          <a:p>
            <a:r>
              <a:rPr lang="en-GB">
                <a:solidFill>
                  <a:schemeClr val="bg1">
                    <a:lumMod val="50000"/>
                  </a:schemeClr>
                </a:solidFill>
                <a:latin typeface="Century Gothic" panose="020B0502020202020204" pitchFamily="34" charset="0"/>
              </a:rPr>
              <a:t>Example question:</a:t>
            </a:r>
          </a:p>
        </p:txBody>
      </p:sp>
      <p:sp>
        <p:nvSpPr>
          <p:cNvPr id="11" name="TextBox 10">
            <a:extLst>
              <a:ext uri="{FF2B5EF4-FFF2-40B4-BE49-F238E27FC236}">
                <a16:creationId xmlns:a16="http://schemas.microsoft.com/office/drawing/2014/main" id="{DD7525C3-BC91-8645-85A8-17D602AD2765}"/>
              </a:ext>
            </a:extLst>
          </p:cNvPr>
          <p:cNvSpPr txBox="1"/>
          <p:nvPr/>
        </p:nvSpPr>
        <p:spPr>
          <a:xfrm>
            <a:off x="250069" y="2499009"/>
            <a:ext cx="2339513" cy="369332"/>
          </a:xfrm>
          <a:prstGeom prst="rect">
            <a:avLst/>
          </a:prstGeom>
          <a:noFill/>
        </p:spPr>
        <p:txBody>
          <a:bodyPr wrap="square" rtlCol="0">
            <a:spAutoFit/>
          </a:bodyPr>
          <a:lstStyle/>
          <a:p>
            <a:r>
              <a:rPr lang="en-GB">
                <a:solidFill>
                  <a:schemeClr val="bg1">
                    <a:lumMod val="50000"/>
                  </a:schemeClr>
                </a:solidFill>
                <a:latin typeface="Century Gothic" panose="020B0502020202020204" pitchFamily="34" charset="0"/>
              </a:rPr>
              <a:t>Model answer:</a:t>
            </a:r>
          </a:p>
        </p:txBody>
      </p:sp>
      <p:sp>
        <p:nvSpPr>
          <p:cNvPr id="2" name="Rectangle 1">
            <a:extLst>
              <a:ext uri="{FF2B5EF4-FFF2-40B4-BE49-F238E27FC236}">
                <a16:creationId xmlns:a16="http://schemas.microsoft.com/office/drawing/2014/main" id="{4E956AFC-6BBA-6145-846E-490D81754052}"/>
              </a:ext>
            </a:extLst>
          </p:cNvPr>
          <p:cNvSpPr/>
          <p:nvPr/>
        </p:nvSpPr>
        <p:spPr>
          <a:xfrm>
            <a:off x="6915462" y="1151290"/>
            <a:ext cx="4267200" cy="3416320"/>
          </a:xfrm>
          <a:prstGeom prst="rect">
            <a:avLst/>
          </a:prstGeom>
        </p:spPr>
        <p:txBody>
          <a:bodyPr wrap="square">
            <a:spAutoFit/>
          </a:bodyPr>
          <a:lstStyle/>
          <a:p>
            <a:r>
              <a:rPr lang="en-GB" sz="2400">
                <a:latin typeface="Century Gothic" panose="020B0502020202020204" pitchFamily="34" charset="0"/>
              </a:rPr>
              <a:t>To ‘explain’ your answer should:</a:t>
            </a:r>
          </a:p>
          <a:p>
            <a:endParaRPr lang="en-GB" sz="2400">
              <a:latin typeface="Century Gothic" panose="020B0502020202020204" pitchFamily="34" charset="0"/>
            </a:endParaRPr>
          </a:p>
          <a:p>
            <a:pPr indent="-285750">
              <a:buFont typeface="Arial" panose="020B0604020202020204" pitchFamily="34" charset="0"/>
              <a:buChar char="•"/>
            </a:pPr>
            <a:r>
              <a:rPr lang="en-GB" sz="2400">
                <a:latin typeface="Century Gothic" panose="020B0502020202020204" pitchFamily="34" charset="0"/>
              </a:rPr>
              <a:t>Begin with a </a:t>
            </a:r>
            <a:r>
              <a:rPr lang="en-GB" sz="2400" b="1">
                <a:latin typeface="Century Gothic" panose="020B0502020202020204" pitchFamily="34" charset="0"/>
              </a:rPr>
              <a:t>scientific statement</a:t>
            </a:r>
            <a:r>
              <a:rPr lang="en-GB" sz="2400">
                <a:latin typeface="Century Gothic" panose="020B0502020202020204" pitchFamily="34" charset="0"/>
              </a:rPr>
              <a:t>. </a:t>
            </a:r>
          </a:p>
          <a:p>
            <a:pPr indent="-285750">
              <a:buFont typeface="Arial" panose="020B0604020202020204" pitchFamily="34" charset="0"/>
              <a:buChar char="•"/>
            </a:pPr>
            <a:r>
              <a:rPr lang="en-GB" sz="2400">
                <a:latin typeface="Century Gothic" panose="020B0502020202020204" pitchFamily="34" charset="0"/>
              </a:rPr>
              <a:t>Use ‘this means that’, ‘because’ or ‘so’ </a:t>
            </a:r>
            <a:r>
              <a:rPr lang="en-GB" sz="2400" b="1">
                <a:latin typeface="Century Gothic" panose="020B0502020202020204" pitchFamily="34" charset="0"/>
              </a:rPr>
              <a:t>to link your statement to the question</a:t>
            </a:r>
            <a:r>
              <a:rPr lang="en-GB" sz="2400">
                <a:latin typeface="Century Gothic" panose="020B0502020202020204" pitchFamily="34" charset="0"/>
              </a:rPr>
              <a:t>.</a:t>
            </a:r>
          </a:p>
        </p:txBody>
      </p:sp>
    </p:spTree>
    <p:extLst>
      <p:ext uri="{BB962C8B-B14F-4D97-AF65-F5344CB8AC3E}">
        <p14:creationId xmlns:p14="http://schemas.microsoft.com/office/powerpoint/2010/main" val="30463884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94B74C-D6E9-8C47-B64D-4A7EA3FB90D0}"/>
              </a:ext>
            </a:extLst>
          </p:cNvPr>
          <p:cNvSpPr>
            <a:spLocks noGrp="1"/>
          </p:cNvSpPr>
          <p:nvPr>
            <p:ph type="title"/>
          </p:nvPr>
        </p:nvSpPr>
        <p:spPr/>
        <p:txBody>
          <a:bodyPr/>
          <a:lstStyle/>
          <a:p>
            <a:r>
              <a:rPr lang="en-US">
                <a:latin typeface="Century Gothic" panose="020B0502020202020204" pitchFamily="34" charset="0"/>
              </a:rPr>
              <a:t>Activity</a:t>
            </a:r>
          </a:p>
        </p:txBody>
      </p:sp>
      <p:pic>
        <p:nvPicPr>
          <p:cNvPr id="4" name="Picture 3">
            <a:extLst>
              <a:ext uri="{FF2B5EF4-FFF2-40B4-BE49-F238E27FC236}">
                <a16:creationId xmlns:a16="http://schemas.microsoft.com/office/drawing/2014/main" id="{966BEDAF-7D45-85CD-0760-3068C3A8748E}"/>
              </a:ext>
            </a:extLst>
          </p:cNvPr>
          <p:cNvPicPr>
            <a:picLocks noChangeAspect="1"/>
          </p:cNvPicPr>
          <p:nvPr/>
        </p:nvPicPr>
        <p:blipFill>
          <a:blip r:embed="rId3"/>
          <a:stretch>
            <a:fillRect/>
          </a:stretch>
        </p:blipFill>
        <p:spPr>
          <a:xfrm>
            <a:off x="77820" y="1004989"/>
            <a:ext cx="3743325" cy="5314950"/>
          </a:xfrm>
          <a:prstGeom prst="rect">
            <a:avLst/>
          </a:prstGeom>
          <a:ln>
            <a:solidFill>
              <a:schemeClr val="tx1"/>
            </a:solidFill>
          </a:ln>
        </p:spPr>
      </p:pic>
      <p:pic>
        <p:nvPicPr>
          <p:cNvPr id="7" name="Picture 6">
            <a:extLst>
              <a:ext uri="{FF2B5EF4-FFF2-40B4-BE49-F238E27FC236}">
                <a16:creationId xmlns:a16="http://schemas.microsoft.com/office/drawing/2014/main" id="{3CFB0DB1-FB10-6992-5D85-819F8DE88AA4}"/>
              </a:ext>
            </a:extLst>
          </p:cNvPr>
          <p:cNvPicPr>
            <a:picLocks noChangeAspect="1"/>
          </p:cNvPicPr>
          <p:nvPr/>
        </p:nvPicPr>
        <p:blipFill>
          <a:blip r:embed="rId4"/>
          <a:stretch>
            <a:fillRect/>
          </a:stretch>
        </p:blipFill>
        <p:spPr>
          <a:xfrm>
            <a:off x="3869581" y="1004989"/>
            <a:ext cx="3752850" cy="5314950"/>
          </a:xfrm>
          <a:prstGeom prst="rect">
            <a:avLst/>
          </a:prstGeom>
          <a:ln>
            <a:solidFill>
              <a:schemeClr val="tx1"/>
            </a:solidFill>
          </a:ln>
        </p:spPr>
      </p:pic>
      <p:pic>
        <p:nvPicPr>
          <p:cNvPr id="9" name="Picture 8">
            <a:extLst>
              <a:ext uri="{FF2B5EF4-FFF2-40B4-BE49-F238E27FC236}">
                <a16:creationId xmlns:a16="http://schemas.microsoft.com/office/drawing/2014/main" id="{C5827079-7D82-52A9-9DA7-0666FA16EDFD}"/>
              </a:ext>
            </a:extLst>
          </p:cNvPr>
          <p:cNvPicPr>
            <a:picLocks noChangeAspect="1"/>
          </p:cNvPicPr>
          <p:nvPr/>
        </p:nvPicPr>
        <p:blipFill>
          <a:blip r:embed="rId5"/>
          <a:stretch>
            <a:fillRect/>
          </a:stretch>
        </p:blipFill>
        <p:spPr>
          <a:xfrm>
            <a:off x="7690322" y="1004989"/>
            <a:ext cx="3771900" cy="5343525"/>
          </a:xfrm>
          <a:prstGeom prst="rect">
            <a:avLst/>
          </a:prstGeom>
          <a:ln>
            <a:solidFill>
              <a:schemeClr val="tx1"/>
            </a:solidFill>
          </a:ln>
        </p:spPr>
      </p:pic>
    </p:spTree>
    <p:extLst>
      <p:ext uri="{BB962C8B-B14F-4D97-AF65-F5344CB8AC3E}">
        <p14:creationId xmlns:p14="http://schemas.microsoft.com/office/powerpoint/2010/main" val="11075893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B818DE-647A-1556-4F82-D63DC3E1C757}"/>
              </a:ext>
            </a:extLst>
          </p:cNvPr>
          <p:cNvSpPr>
            <a:spLocks noGrp="1"/>
          </p:cNvSpPr>
          <p:nvPr>
            <p:ph type="title"/>
          </p:nvPr>
        </p:nvSpPr>
        <p:spPr/>
        <p:txBody>
          <a:bodyPr/>
          <a:lstStyle/>
          <a:p>
            <a:r>
              <a:rPr lang="en-GB">
                <a:latin typeface="Century Gothic" panose="020B0502020202020204" pitchFamily="34" charset="0"/>
              </a:rPr>
              <a:t>Practical Activity</a:t>
            </a:r>
            <a:endParaRPr lang="en-GB" dirty="0">
              <a:latin typeface="Century Gothic" panose="020B0502020202020204" pitchFamily="34" charset="0"/>
            </a:endParaRPr>
          </a:p>
        </p:txBody>
      </p:sp>
      <p:sp>
        <p:nvSpPr>
          <p:cNvPr id="3" name="TextBox 2">
            <a:extLst>
              <a:ext uri="{FF2B5EF4-FFF2-40B4-BE49-F238E27FC236}">
                <a16:creationId xmlns:a16="http://schemas.microsoft.com/office/drawing/2014/main" id="{9610226E-A12D-814A-C246-9385B73071CF}"/>
              </a:ext>
            </a:extLst>
          </p:cNvPr>
          <p:cNvSpPr txBox="1"/>
          <p:nvPr/>
        </p:nvSpPr>
        <p:spPr>
          <a:xfrm>
            <a:off x="478287" y="885828"/>
            <a:ext cx="10869561" cy="3293209"/>
          </a:xfrm>
          <a:prstGeom prst="rect">
            <a:avLst/>
          </a:prstGeom>
          <a:noFill/>
        </p:spPr>
        <p:txBody>
          <a:bodyPr wrap="square" rtlCol="0">
            <a:spAutoFit/>
          </a:bodyPr>
          <a:lstStyle/>
          <a:p>
            <a:pPr marL="342900" indent="-342900">
              <a:buFont typeface="Arial" panose="020B0604020202020204" pitchFamily="34" charset="0"/>
              <a:buChar char="•"/>
            </a:pPr>
            <a:r>
              <a:rPr lang="en-US" sz="1600" dirty="0">
                <a:latin typeface="Century Gothic" panose="020B0502020202020204" pitchFamily="34" charset="0"/>
              </a:rPr>
              <a:t>This lesson contains a practical activity (either a whole class activity or a demonstration)</a:t>
            </a:r>
            <a:endParaRPr lang="en-US" sz="1600" b="0" i="0" dirty="0">
              <a:solidFill>
                <a:srgbClr val="000000"/>
              </a:solidFill>
              <a:effectLst/>
              <a:latin typeface="Century Gothic" panose="020B0502020202020204" pitchFamily="34" charset="0"/>
            </a:endParaRPr>
          </a:p>
          <a:p>
            <a:pPr marL="342900" indent="-342900">
              <a:buFont typeface="Arial" panose="020B0604020202020204" pitchFamily="34" charset="0"/>
              <a:buChar char="•"/>
            </a:pPr>
            <a:r>
              <a:rPr lang="en-GB" sz="1600" b="1" i="0" dirty="0">
                <a:solidFill>
                  <a:srgbClr val="000000"/>
                </a:solidFill>
                <a:effectLst/>
                <a:latin typeface="Century Gothic" panose="020B0502020202020204" pitchFamily="34" charset="0"/>
              </a:rPr>
              <a:t>A risk assessment </a:t>
            </a:r>
            <a:r>
              <a:rPr lang="en-GB" sz="1600" b="0" i="0" dirty="0">
                <a:solidFill>
                  <a:srgbClr val="000000"/>
                </a:solidFill>
                <a:effectLst/>
                <a:latin typeface="Century Gothic" panose="020B0502020202020204" pitchFamily="34" charset="0"/>
              </a:rPr>
              <a:t>must be completed for this practical</a:t>
            </a:r>
          </a:p>
          <a:p>
            <a:pPr marL="342900" indent="-342900">
              <a:buFont typeface="Arial" panose="020B0604020202020204" pitchFamily="34" charset="0"/>
              <a:buChar char="•"/>
            </a:pPr>
            <a:r>
              <a:rPr lang="en-GB" sz="1600" dirty="0">
                <a:solidFill>
                  <a:srgbClr val="000000"/>
                </a:solidFill>
                <a:latin typeface="Century Gothic" panose="020B0502020202020204" pitchFamily="34" charset="0"/>
              </a:rPr>
              <a:t>The template risk assessment can be </a:t>
            </a:r>
            <a:r>
              <a:rPr lang="en-GB" sz="1600" dirty="0">
                <a:latin typeface="Century Gothic" panose="020B0502020202020204" pitchFamily="34" charset="0"/>
              </a:rPr>
              <a:t>found </a:t>
            </a:r>
            <a:r>
              <a:rPr lang="en-GB" sz="1600" dirty="0">
                <a:solidFill>
                  <a:schemeClr val="accent1"/>
                </a:solidFill>
                <a:latin typeface="Century Gothic" panose="020B0502020202020204" pitchFamily="34" charset="0"/>
                <a:hlinkClick r:id="rId3">
                  <a:extLst>
                    <a:ext uri="{A12FA001-AC4F-418D-AE19-62706E023703}">
                      <ahyp:hlinkClr xmlns:ahyp="http://schemas.microsoft.com/office/drawing/2018/hyperlinkcolor" val="tx"/>
                    </a:ext>
                  </a:extLst>
                </a:hlinkClick>
              </a:rPr>
              <a:t>here</a:t>
            </a:r>
            <a:r>
              <a:rPr lang="en-GB" sz="1600" dirty="0">
                <a:latin typeface="Century Gothic" panose="020B0502020202020204" pitchFamily="34" charset="0"/>
              </a:rPr>
              <a:t>.</a:t>
            </a:r>
            <a:endParaRPr lang="en-GB" sz="1600" b="0" i="0" dirty="0">
              <a:effectLst/>
              <a:latin typeface="Century Gothic" panose="020B0502020202020204" pitchFamily="34" charset="0"/>
            </a:endParaRPr>
          </a:p>
          <a:p>
            <a:pPr marL="342900" indent="-342900">
              <a:buFont typeface="Arial" panose="020B0604020202020204" pitchFamily="34" charset="0"/>
              <a:buChar char="•"/>
            </a:pPr>
            <a:r>
              <a:rPr lang="en-GB" sz="1600" b="0" i="0" dirty="0">
                <a:solidFill>
                  <a:srgbClr val="000000"/>
                </a:solidFill>
                <a:effectLst/>
                <a:latin typeface="Century Gothic" panose="020B0502020202020204" pitchFamily="34" charset="0"/>
              </a:rPr>
              <a:t>The risk assessment should be specific to the class involved and written only by the teaching member of staff</a:t>
            </a:r>
            <a:endParaRPr lang="en-GB" sz="1600" dirty="0">
              <a:solidFill>
                <a:srgbClr val="000000"/>
              </a:solidFill>
              <a:latin typeface="Century Gothic" panose="020B0502020202020204" pitchFamily="34" charset="0"/>
            </a:endParaRPr>
          </a:p>
          <a:p>
            <a:pPr marL="342900" indent="-342900">
              <a:buFont typeface="Arial" panose="020B0604020202020204" pitchFamily="34" charset="0"/>
              <a:buChar char="•"/>
            </a:pPr>
            <a:r>
              <a:rPr lang="en-GB" sz="1600" b="0" i="0" dirty="0">
                <a:solidFill>
                  <a:srgbClr val="000000"/>
                </a:solidFill>
                <a:effectLst/>
                <a:latin typeface="Century Gothic" panose="020B0502020202020204" pitchFamily="34" charset="0"/>
              </a:rPr>
              <a:t>The risk assessment should refer to the current CLEAPSS </a:t>
            </a:r>
            <a:r>
              <a:rPr lang="en-GB" sz="1600" b="1" i="0" dirty="0" err="1">
                <a:solidFill>
                  <a:srgbClr val="000000"/>
                </a:solidFill>
                <a:effectLst/>
                <a:latin typeface="Century Gothic" panose="020B0502020202020204" pitchFamily="34" charset="0"/>
              </a:rPr>
              <a:t>Hazcards</a:t>
            </a:r>
            <a:r>
              <a:rPr lang="en-GB" sz="1600" b="0" i="0" dirty="0">
                <a:solidFill>
                  <a:srgbClr val="000000"/>
                </a:solidFill>
                <a:effectLst/>
                <a:latin typeface="Century Gothic" panose="020B0502020202020204" pitchFamily="34" charset="0"/>
              </a:rPr>
              <a:t> for all chemicals used in the practical for safety and disposal notes. </a:t>
            </a:r>
          </a:p>
          <a:p>
            <a:pPr marL="342900" indent="-342900">
              <a:buFont typeface="Arial" panose="020B0604020202020204" pitchFamily="34" charset="0"/>
              <a:buChar char="•"/>
            </a:pPr>
            <a:r>
              <a:rPr lang="en-GB" sz="1600" b="0" i="0" dirty="0">
                <a:solidFill>
                  <a:srgbClr val="000000"/>
                </a:solidFill>
                <a:effectLst/>
                <a:latin typeface="Century Gothic" panose="020B0502020202020204" pitchFamily="34" charset="0"/>
              </a:rPr>
              <a:t>A list of chemicals used can be found in the Practical Guide</a:t>
            </a:r>
          </a:p>
          <a:p>
            <a:pPr marL="342900" indent="-342900">
              <a:buFont typeface="Arial" panose="020B0604020202020204" pitchFamily="34" charset="0"/>
              <a:buChar char="•"/>
            </a:pPr>
            <a:r>
              <a:rPr lang="en-GB" sz="1600" b="0" i="0" dirty="0">
                <a:solidFill>
                  <a:srgbClr val="000000"/>
                </a:solidFill>
                <a:effectLst/>
                <a:latin typeface="Century Gothic" panose="020B0502020202020204" pitchFamily="34" charset="0"/>
              </a:rPr>
              <a:t>It is good practice for students to wear safety spectacles during all class practicals and demonstrations</a:t>
            </a:r>
          </a:p>
          <a:p>
            <a:endParaRPr lang="en-US" sz="1600" dirty="0">
              <a:latin typeface="Century Gothic" panose="020B0502020202020204" pitchFamily="34" charset="0"/>
            </a:endParaRPr>
          </a:p>
          <a:p>
            <a:r>
              <a:rPr lang="en-US" sz="1600" dirty="0">
                <a:latin typeface="Century Gothic" panose="020B0502020202020204" pitchFamily="34" charset="0"/>
              </a:rPr>
              <a:t>Thank you for reading! </a:t>
            </a:r>
          </a:p>
          <a:p>
            <a:endParaRPr lang="en-US" sz="1600" b="1" dirty="0">
              <a:latin typeface="Century Gothic" panose="020B0502020202020204" pitchFamily="34" charset="0"/>
            </a:endParaRPr>
          </a:p>
          <a:p>
            <a:r>
              <a:rPr lang="en-US" sz="1600" b="1" dirty="0">
                <a:latin typeface="Century Gothic" panose="020B0502020202020204" pitchFamily="34" charset="0"/>
              </a:rPr>
              <a:t>The Science Mastery Team</a:t>
            </a:r>
          </a:p>
        </p:txBody>
      </p:sp>
      <p:pic>
        <p:nvPicPr>
          <p:cNvPr id="5" name="Picture 4">
            <a:extLst>
              <a:ext uri="{FF2B5EF4-FFF2-40B4-BE49-F238E27FC236}">
                <a16:creationId xmlns:a16="http://schemas.microsoft.com/office/drawing/2014/main" id="{3F8266AC-5E7E-51F0-0D97-FFC63321C383}"/>
              </a:ext>
            </a:extLst>
          </p:cNvPr>
          <p:cNvPicPr>
            <a:picLocks noChangeAspect="1"/>
          </p:cNvPicPr>
          <p:nvPr/>
        </p:nvPicPr>
        <p:blipFill>
          <a:blip r:embed="rId4"/>
          <a:stretch>
            <a:fillRect/>
          </a:stretch>
        </p:blipFill>
        <p:spPr>
          <a:xfrm>
            <a:off x="7327894" y="3866231"/>
            <a:ext cx="4029917" cy="2850330"/>
          </a:xfrm>
          <a:prstGeom prst="rect">
            <a:avLst/>
          </a:prstGeom>
          <a:ln>
            <a:solidFill>
              <a:schemeClr val="tx1"/>
            </a:solidFill>
          </a:ln>
        </p:spPr>
      </p:pic>
    </p:spTree>
    <p:extLst>
      <p:ext uri="{BB962C8B-B14F-4D97-AF65-F5344CB8AC3E}">
        <p14:creationId xmlns:p14="http://schemas.microsoft.com/office/powerpoint/2010/main" val="25582441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1852BC3A-8AB6-7552-2D91-BB7DB31C369D}"/>
              </a:ext>
            </a:extLst>
          </p:cNvPr>
          <p:cNvPicPr>
            <a:picLocks noChangeAspect="1"/>
          </p:cNvPicPr>
          <p:nvPr/>
        </p:nvPicPr>
        <p:blipFill>
          <a:blip r:embed="rId3"/>
          <a:stretch>
            <a:fillRect/>
          </a:stretch>
        </p:blipFill>
        <p:spPr>
          <a:xfrm>
            <a:off x="617820" y="1331891"/>
            <a:ext cx="10637576" cy="2208799"/>
          </a:xfrm>
          <a:prstGeom prst="rect">
            <a:avLst/>
          </a:prstGeom>
        </p:spPr>
      </p:pic>
      <p:sp>
        <p:nvSpPr>
          <p:cNvPr id="2" name="Title 1">
            <a:extLst>
              <a:ext uri="{FF2B5EF4-FFF2-40B4-BE49-F238E27FC236}">
                <a16:creationId xmlns:a16="http://schemas.microsoft.com/office/drawing/2014/main" id="{E494B74C-D6E9-8C47-B64D-4A7EA3FB90D0}"/>
              </a:ext>
            </a:extLst>
          </p:cNvPr>
          <p:cNvSpPr>
            <a:spLocks noGrp="1"/>
          </p:cNvSpPr>
          <p:nvPr>
            <p:ph type="title"/>
          </p:nvPr>
        </p:nvSpPr>
        <p:spPr/>
        <p:txBody>
          <a:bodyPr/>
          <a:lstStyle/>
          <a:p>
            <a:r>
              <a:rPr lang="en-US" dirty="0">
                <a:latin typeface="Century Gothic" panose="020B0502020202020204" pitchFamily="34" charset="0"/>
              </a:rPr>
              <a:t>Answers – Section A</a:t>
            </a:r>
          </a:p>
        </p:txBody>
      </p:sp>
      <p:cxnSp>
        <p:nvCxnSpPr>
          <p:cNvPr id="12" name="Straight Connector 11">
            <a:extLst>
              <a:ext uri="{FF2B5EF4-FFF2-40B4-BE49-F238E27FC236}">
                <a16:creationId xmlns:a16="http://schemas.microsoft.com/office/drawing/2014/main" id="{AD229535-46AF-F063-1A51-19D0D9B1E39A}"/>
              </a:ext>
            </a:extLst>
          </p:cNvPr>
          <p:cNvCxnSpPr>
            <a:cxnSpLocks/>
          </p:cNvCxnSpPr>
          <p:nvPr/>
        </p:nvCxnSpPr>
        <p:spPr>
          <a:xfrm>
            <a:off x="2804160" y="1991360"/>
            <a:ext cx="1709474" cy="1199312"/>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D221CD5C-2F13-098D-7A7A-94AF9E934507}"/>
              </a:ext>
            </a:extLst>
          </p:cNvPr>
          <p:cNvCxnSpPr>
            <a:cxnSpLocks/>
          </p:cNvCxnSpPr>
          <p:nvPr/>
        </p:nvCxnSpPr>
        <p:spPr>
          <a:xfrm flipV="1">
            <a:off x="2804160" y="2026085"/>
            <a:ext cx="1709474" cy="614645"/>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BD094E7C-661B-6D3A-9353-6AA6DD9B3357}"/>
              </a:ext>
            </a:extLst>
          </p:cNvPr>
          <p:cNvCxnSpPr>
            <a:cxnSpLocks/>
          </p:cNvCxnSpPr>
          <p:nvPr/>
        </p:nvCxnSpPr>
        <p:spPr>
          <a:xfrm flipV="1">
            <a:off x="2804160" y="2636545"/>
            <a:ext cx="1709474" cy="515217"/>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35659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F997CA50-5063-767D-02A1-2116B8A0B8C7}"/>
              </a:ext>
            </a:extLst>
          </p:cNvPr>
          <p:cNvPicPr>
            <a:picLocks noChangeAspect="1"/>
          </p:cNvPicPr>
          <p:nvPr/>
        </p:nvPicPr>
        <p:blipFill>
          <a:blip r:embed="rId3"/>
          <a:stretch>
            <a:fillRect/>
          </a:stretch>
        </p:blipFill>
        <p:spPr>
          <a:xfrm>
            <a:off x="540000" y="793784"/>
            <a:ext cx="9355840" cy="5870331"/>
          </a:xfrm>
          <a:prstGeom prst="rect">
            <a:avLst/>
          </a:prstGeom>
        </p:spPr>
      </p:pic>
      <p:sp>
        <p:nvSpPr>
          <p:cNvPr id="2" name="Title 1">
            <a:extLst>
              <a:ext uri="{FF2B5EF4-FFF2-40B4-BE49-F238E27FC236}">
                <a16:creationId xmlns:a16="http://schemas.microsoft.com/office/drawing/2014/main" id="{E494B74C-D6E9-8C47-B64D-4A7EA3FB90D0}"/>
              </a:ext>
            </a:extLst>
          </p:cNvPr>
          <p:cNvSpPr>
            <a:spLocks noGrp="1"/>
          </p:cNvSpPr>
          <p:nvPr>
            <p:ph type="title"/>
          </p:nvPr>
        </p:nvSpPr>
        <p:spPr/>
        <p:txBody>
          <a:bodyPr/>
          <a:lstStyle/>
          <a:p>
            <a:r>
              <a:rPr lang="en-US" dirty="0">
                <a:latin typeface="Century Gothic" panose="020B0502020202020204" pitchFamily="34" charset="0"/>
              </a:rPr>
              <a:t>Answers – Section A</a:t>
            </a:r>
          </a:p>
        </p:txBody>
      </p:sp>
      <p:sp>
        <p:nvSpPr>
          <p:cNvPr id="4" name="TextBox 3">
            <a:extLst>
              <a:ext uri="{FF2B5EF4-FFF2-40B4-BE49-F238E27FC236}">
                <a16:creationId xmlns:a16="http://schemas.microsoft.com/office/drawing/2014/main" id="{0315CD34-4FFE-89BB-0945-080447218930}"/>
              </a:ext>
            </a:extLst>
          </p:cNvPr>
          <p:cNvSpPr txBox="1"/>
          <p:nvPr/>
        </p:nvSpPr>
        <p:spPr>
          <a:xfrm>
            <a:off x="6096000" y="5833118"/>
            <a:ext cx="1521759" cy="830997"/>
          </a:xfrm>
          <a:prstGeom prst="rect">
            <a:avLst/>
          </a:prstGeom>
          <a:noFill/>
        </p:spPr>
        <p:txBody>
          <a:bodyPr wrap="square" rtlCol="0">
            <a:spAutoFit/>
          </a:bodyPr>
          <a:lstStyle/>
          <a:p>
            <a:pPr algn="ctr"/>
            <a:r>
              <a:rPr lang="en-GB" sz="2400" b="1" dirty="0">
                <a:solidFill>
                  <a:schemeClr val="accent2">
                    <a:lumMod val="60000"/>
                    <a:lumOff val="40000"/>
                  </a:schemeClr>
                </a:solidFill>
                <a:latin typeface="Century Gothic" panose="020B0502020202020204" pitchFamily="34" charset="0"/>
              </a:rPr>
              <a:t>Least reactive</a:t>
            </a:r>
            <a:endParaRPr lang="en-GB" sz="2400" b="1" baseline="-25000" dirty="0">
              <a:solidFill>
                <a:schemeClr val="accent2">
                  <a:lumMod val="60000"/>
                  <a:lumOff val="40000"/>
                </a:schemeClr>
              </a:solidFill>
              <a:latin typeface="Century Gothic" panose="020B0502020202020204" pitchFamily="34" charset="0"/>
            </a:endParaRPr>
          </a:p>
        </p:txBody>
      </p:sp>
      <p:sp>
        <p:nvSpPr>
          <p:cNvPr id="5" name="TextBox 4">
            <a:extLst>
              <a:ext uri="{FF2B5EF4-FFF2-40B4-BE49-F238E27FC236}">
                <a16:creationId xmlns:a16="http://schemas.microsoft.com/office/drawing/2014/main" id="{BE6B7527-8D4B-D976-0CB7-853C2286AD02}"/>
              </a:ext>
            </a:extLst>
          </p:cNvPr>
          <p:cNvSpPr txBox="1"/>
          <p:nvPr/>
        </p:nvSpPr>
        <p:spPr>
          <a:xfrm>
            <a:off x="6096000" y="1758958"/>
            <a:ext cx="1521759" cy="830997"/>
          </a:xfrm>
          <a:prstGeom prst="rect">
            <a:avLst/>
          </a:prstGeom>
          <a:noFill/>
        </p:spPr>
        <p:txBody>
          <a:bodyPr wrap="square" rtlCol="0">
            <a:spAutoFit/>
          </a:bodyPr>
          <a:lstStyle/>
          <a:p>
            <a:pPr algn="ctr"/>
            <a:r>
              <a:rPr lang="en-GB" sz="2400" b="1" dirty="0">
                <a:solidFill>
                  <a:schemeClr val="accent2">
                    <a:lumMod val="60000"/>
                    <a:lumOff val="40000"/>
                  </a:schemeClr>
                </a:solidFill>
                <a:latin typeface="Century Gothic" panose="020B0502020202020204" pitchFamily="34" charset="0"/>
              </a:rPr>
              <a:t>Most reactive</a:t>
            </a:r>
            <a:endParaRPr lang="en-GB" sz="2400" b="1" baseline="-25000" dirty="0">
              <a:solidFill>
                <a:schemeClr val="accent2">
                  <a:lumMod val="60000"/>
                  <a:lumOff val="40000"/>
                </a:schemeClr>
              </a:solidFill>
              <a:latin typeface="Century Gothic" panose="020B0502020202020204" pitchFamily="34" charset="0"/>
            </a:endParaRPr>
          </a:p>
        </p:txBody>
      </p:sp>
      <p:sp>
        <p:nvSpPr>
          <p:cNvPr id="7" name="TextBox 6">
            <a:extLst>
              <a:ext uri="{FF2B5EF4-FFF2-40B4-BE49-F238E27FC236}">
                <a16:creationId xmlns:a16="http://schemas.microsoft.com/office/drawing/2014/main" id="{DCC8D58B-157F-0526-802C-6803E4482E81}"/>
              </a:ext>
            </a:extLst>
          </p:cNvPr>
          <p:cNvSpPr txBox="1"/>
          <p:nvPr/>
        </p:nvSpPr>
        <p:spPr>
          <a:xfrm>
            <a:off x="7725559" y="2174456"/>
            <a:ext cx="1859280" cy="1200329"/>
          </a:xfrm>
          <a:prstGeom prst="rect">
            <a:avLst/>
          </a:prstGeom>
          <a:noFill/>
        </p:spPr>
        <p:txBody>
          <a:bodyPr wrap="square" rtlCol="0">
            <a:spAutoFit/>
          </a:bodyPr>
          <a:lstStyle/>
          <a:p>
            <a:pPr algn="ctr"/>
            <a:r>
              <a:rPr lang="en-GB" sz="2400" b="1" dirty="0">
                <a:solidFill>
                  <a:schemeClr val="accent2">
                    <a:lumMod val="60000"/>
                    <a:lumOff val="40000"/>
                  </a:schemeClr>
                </a:solidFill>
                <a:latin typeface="Century Gothic" panose="020B0502020202020204" pitchFamily="34" charset="0"/>
              </a:rPr>
              <a:t>Extraction using electrolysis</a:t>
            </a:r>
            <a:endParaRPr lang="en-GB" sz="2400" b="1" baseline="-25000" dirty="0">
              <a:solidFill>
                <a:schemeClr val="accent2">
                  <a:lumMod val="60000"/>
                  <a:lumOff val="40000"/>
                </a:schemeClr>
              </a:solidFill>
              <a:latin typeface="Century Gothic" panose="020B0502020202020204" pitchFamily="34" charset="0"/>
            </a:endParaRPr>
          </a:p>
        </p:txBody>
      </p:sp>
      <p:sp>
        <p:nvSpPr>
          <p:cNvPr id="8" name="TextBox 7">
            <a:extLst>
              <a:ext uri="{FF2B5EF4-FFF2-40B4-BE49-F238E27FC236}">
                <a16:creationId xmlns:a16="http://schemas.microsoft.com/office/drawing/2014/main" id="{DC4EB09F-7DCF-AF4C-15F5-08BE8CEAFE7D}"/>
              </a:ext>
            </a:extLst>
          </p:cNvPr>
          <p:cNvSpPr txBox="1"/>
          <p:nvPr/>
        </p:nvSpPr>
        <p:spPr>
          <a:xfrm>
            <a:off x="7780318" y="4186184"/>
            <a:ext cx="1859280" cy="1938992"/>
          </a:xfrm>
          <a:prstGeom prst="rect">
            <a:avLst/>
          </a:prstGeom>
          <a:noFill/>
        </p:spPr>
        <p:txBody>
          <a:bodyPr wrap="square" rtlCol="0">
            <a:spAutoFit/>
          </a:bodyPr>
          <a:lstStyle/>
          <a:p>
            <a:pPr algn="ctr"/>
            <a:r>
              <a:rPr lang="en-GB" sz="2400" b="1" dirty="0">
                <a:solidFill>
                  <a:schemeClr val="accent2">
                    <a:lumMod val="60000"/>
                    <a:lumOff val="40000"/>
                  </a:schemeClr>
                </a:solidFill>
                <a:latin typeface="Century Gothic" panose="020B0502020202020204" pitchFamily="34" charset="0"/>
              </a:rPr>
              <a:t>Extraction by reduction using carbon</a:t>
            </a:r>
            <a:endParaRPr lang="en-GB" sz="2400" b="1" baseline="-25000" dirty="0">
              <a:solidFill>
                <a:schemeClr val="accent2">
                  <a:lumMod val="60000"/>
                  <a:lumOff val="40000"/>
                </a:schemeClr>
              </a:solidFill>
              <a:latin typeface="Century Gothic" panose="020B0502020202020204" pitchFamily="34" charset="0"/>
            </a:endParaRPr>
          </a:p>
        </p:txBody>
      </p:sp>
    </p:spTree>
    <p:extLst>
      <p:ext uri="{BB962C8B-B14F-4D97-AF65-F5344CB8AC3E}">
        <p14:creationId xmlns:p14="http://schemas.microsoft.com/office/powerpoint/2010/main" val="3088379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7" grpId="0"/>
      <p:bldP spid="8" grpId="0"/>
    </p:bld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4791A75-E36E-0CA6-07BC-343D7F8CCC8C}"/>
              </a:ext>
            </a:extLst>
          </p:cNvPr>
          <p:cNvPicPr>
            <a:picLocks noChangeAspect="1"/>
          </p:cNvPicPr>
          <p:nvPr/>
        </p:nvPicPr>
        <p:blipFill>
          <a:blip r:embed="rId3"/>
          <a:stretch>
            <a:fillRect/>
          </a:stretch>
        </p:blipFill>
        <p:spPr>
          <a:xfrm>
            <a:off x="540000" y="809625"/>
            <a:ext cx="10901178" cy="4988060"/>
          </a:xfrm>
          <a:prstGeom prst="rect">
            <a:avLst/>
          </a:prstGeom>
        </p:spPr>
      </p:pic>
      <p:sp>
        <p:nvSpPr>
          <p:cNvPr id="2" name="Title 1">
            <a:extLst>
              <a:ext uri="{FF2B5EF4-FFF2-40B4-BE49-F238E27FC236}">
                <a16:creationId xmlns:a16="http://schemas.microsoft.com/office/drawing/2014/main" id="{E494B74C-D6E9-8C47-B64D-4A7EA3FB90D0}"/>
              </a:ext>
            </a:extLst>
          </p:cNvPr>
          <p:cNvSpPr>
            <a:spLocks noGrp="1"/>
          </p:cNvSpPr>
          <p:nvPr>
            <p:ph type="title"/>
          </p:nvPr>
        </p:nvSpPr>
        <p:spPr/>
        <p:txBody>
          <a:bodyPr/>
          <a:lstStyle/>
          <a:p>
            <a:r>
              <a:rPr lang="en-US" dirty="0">
                <a:latin typeface="Century Gothic" panose="020B0502020202020204" pitchFamily="34" charset="0"/>
              </a:rPr>
              <a:t>Answers – Section A</a:t>
            </a:r>
          </a:p>
        </p:txBody>
      </p:sp>
      <p:sp>
        <p:nvSpPr>
          <p:cNvPr id="4" name="TextBox 3">
            <a:extLst>
              <a:ext uri="{FF2B5EF4-FFF2-40B4-BE49-F238E27FC236}">
                <a16:creationId xmlns:a16="http://schemas.microsoft.com/office/drawing/2014/main" id="{0315CD34-4FFE-89BB-0945-080447218930}"/>
              </a:ext>
            </a:extLst>
          </p:cNvPr>
          <p:cNvSpPr txBox="1"/>
          <p:nvPr/>
        </p:nvSpPr>
        <p:spPr>
          <a:xfrm>
            <a:off x="1341120" y="1473241"/>
            <a:ext cx="10094032" cy="461665"/>
          </a:xfrm>
          <a:prstGeom prst="rect">
            <a:avLst/>
          </a:prstGeom>
          <a:solidFill>
            <a:schemeClr val="bg1"/>
          </a:solidFill>
        </p:spPr>
        <p:txBody>
          <a:bodyPr wrap="square" rtlCol="0">
            <a:spAutoFit/>
          </a:bodyPr>
          <a:lstStyle/>
          <a:p>
            <a:r>
              <a:rPr lang="en-GB" sz="2400" b="1" dirty="0">
                <a:solidFill>
                  <a:schemeClr val="accent2">
                    <a:lumMod val="60000"/>
                    <a:lumOff val="40000"/>
                  </a:schemeClr>
                </a:solidFill>
                <a:latin typeface="Century Gothic" panose="020B0502020202020204" pitchFamily="34" charset="0"/>
              </a:rPr>
              <a:t>Electrolysis requires electricity whereas carbon reduction does not.</a:t>
            </a:r>
            <a:endParaRPr lang="en-GB" sz="2400" b="1" baseline="-25000" dirty="0">
              <a:solidFill>
                <a:schemeClr val="accent2">
                  <a:lumMod val="60000"/>
                  <a:lumOff val="40000"/>
                </a:schemeClr>
              </a:solidFill>
              <a:latin typeface="Century Gothic" panose="020B0502020202020204" pitchFamily="34" charset="0"/>
            </a:endParaRPr>
          </a:p>
        </p:txBody>
      </p:sp>
      <p:sp>
        <p:nvSpPr>
          <p:cNvPr id="9" name="TextBox 8">
            <a:extLst>
              <a:ext uri="{FF2B5EF4-FFF2-40B4-BE49-F238E27FC236}">
                <a16:creationId xmlns:a16="http://schemas.microsoft.com/office/drawing/2014/main" id="{BF59B827-8029-5960-1348-78EC0369E536}"/>
              </a:ext>
            </a:extLst>
          </p:cNvPr>
          <p:cNvSpPr txBox="1"/>
          <p:nvPr/>
        </p:nvSpPr>
        <p:spPr>
          <a:xfrm>
            <a:off x="1341120" y="2175852"/>
            <a:ext cx="10094032" cy="830997"/>
          </a:xfrm>
          <a:prstGeom prst="rect">
            <a:avLst/>
          </a:prstGeom>
          <a:solidFill>
            <a:schemeClr val="bg1"/>
          </a:solidFill>
        </p:spPr>
        <p:txBody>
          <a:bodyPr wrap="square" rtlCol="0">
            <a:spAutoFit/>
          </a:bodyPr>
          <a:lstStyle/>
          <a:p>
            <a:r>
              <a:rPr lang="en-GB" sz="2400" b="1" dirty="0">
                <a:solidFill>
                  <a:schemeClr val="accent2">
                    <a:lumMod val="60000"/>
                    <a:lumOff val="40000"/>
                  </a:schemeClr>
                </a:solidFill>
                <a:latin typeface="Century Gothic" panose="020B0502020202020204" pitchFamily="34" charset="0"/>
              </a:rPr>
              <a:t>The metal compound must be liquid for extraction by electrolysis, but liquids aren’t required for carbon reduction</a:t>
            </a:r>
            <a:endParaRPr lang="en-GB" sz="2400" b="1" baseline="-25000" dirty="0">
              <a:solidFill>
                <a:schemeClr val="accent2">
                  <a:lumMod val="60000"/>
                  <a:lumOff val="40000"/>
                </a:schemeClr>
              </a:solidFill>
              <a:latin typeface="Century Gothic" panose="020B0502020202020204" pitchFamily="34" charset="0"/>
            </a:endParaRPr>
          </a:p>
        </p:txBody>
      </p:sp>
      <p:sp>
        <p:nvSpPr>
          <p:cNvPr id="11" name="TextBox 10">
            <a:extLst>
              <a:ext uri="{FF2B5EF4-FFF2-40B4-BE49-F238E27FC236}">
                <a16:creationId xmlns:a16="http://schemas.microsoft.com/office/drawing/2014/main" id="{CF6EE55C-4C53-771D-92C7-7BA0E4E8F275}"/>
              </a:ext>
            </a:extLst>
          </p:cNvPr>
          <p:cNvSpPr txBox="1"/>
          <p:nvPr/>
        </p:nvSpPr>
        <p:spPr>
          <a:xfrm>
            <a:off x="940559" y="3734087"/>
            <a:ext cx="10494593" cy="830997"/>
          </a:xfrm>
          <a:prstGeom prst="rect">
            <a:avLst/>
          </a:prstGeom>
          <a:solidFill>
            <a:schemeClr val="bg1"/>
          </a:solidFill>
        </p:spPr>
        <p:txBody>
          <a:bodyPr wrap="square" rtlCol="0">
            <a:spAutoFit/>
          </a:bodyPr>
          <a:lstStyle/>
          <a:p>
            <a:r>
              <a:rPr lang="en-GB" sz="2400" b="1" dirty="0">
                <a:solidFill>
                  <a:schemeClr val="accent2">
                    <a:lumMod val="60000"/>
                    <a:lumOff val="40000"/>
                  </a:schemeClr>
                </a:solidFill>
                <a:latin typeface="Century Gothic" panose="020B0502020202020204" pitchFamily="34" charset="0"/>
              </a:rPr>
              <a:t>Carbon is less reactive than aluminium so it cannot be used in a displacement reaction to extract it. </a:t>
            </a:r>
            <a:endParaRPr lang="en-GB" sz="2400" b="1" baseline="-25000" dirty="0">
              <a:solidFill>
                <a:schemeClr val="accent2">
                  <a:lumMod val="60000"/>
                  <a:lumOff val="40000"/>
                </a:schemeClr>
              </a:solidFill>
              <a:latin typeface="Century Gothic" panose="020B0502020202020204" pitchFamily="34" charset="0"/>
            </a:endParaRPr>
          </a:p>
        </p:txBody>
      </p:sp>
      <p:sp>
        <p:nvSpPr>
          <p:cNvPr id="12" name="TextBox 11">
            <a:extLst>
              <a:ext uri="{FF2B5EF4-FFF2-40B4-BE49-F238E27FC236}">
                <a16:creationId xmlns:a16="http://schemas.microsoft.com/office/drawing/2014/main" id="{025ECCD1-939C-D9B7-3D5D-079A9CB9067E}"/>
              </a:ext>
            </a:extLst>
          </p:cNvPr>
          <p:cNvSpPr txBox="1"/>
          <p:nvPr/>
        </p:nvSpPr>
        <p:spPr>
          <a:xfrm>
            <a:off x="1081149" y="5061489"/>
            <a:ext cx="9818880" cy="830997"/>
          </a:xfrm>
          <a:prstGeom prst="rect">
            <a:avLst/>
          </a:prstGeom>
          <a:solidFill>
            <a:schemeClr val="bg1"/>
          </a:solidFill>
        </p:spPr>
        <p:txBody>
          <a:bodyPr wrap="square" rtlCol="0">
            <a:spAutoFit/>
          </a:bodyPr>
          <a:lstStyle/>
          <a:p>
            <a:r>
              <a:rPr lang="en-GB" sz="2400" b="1" dirty="0">
                <a:solidFill>
                  <a:schemeClr val="accent2">
                    <a:lumMod val="60000"/>
                    <a:lumOff val="40000"/>
                  </a:schemeClr>
                </a:solidFill>
                <a:latin typeface="Century Gothic" panose="020B0502020202020204" pitchFamily="34" charset="0"/>
              </a:rPr>
              <a:t>Electrolytes must be liquid so that the ions are free to move and conduct electricity</a:t>
            </a:r>
            <a:endParaRPr lang="en-GB" sz="2400" b="1" baseline="-25000" dirty="0">
              <a:solidFill>
                <a:schemeClr val="accent2">
                  <a:lumMod val="60000"/>
                  <a:lumOff val="40000"/>
                </a:schemeClr>
              </a:solidFill>
              <a:latin typeface="Century Gothic" panose="020B0502020202020204" pitchFamily="34" charset="0"/>
            </a:endParaRPr>
          </a:p>
        </p:txBody>
      </p:sp>
    </p:spTree>
    <p:extLst>
      <p:ext uri="{BB962C8B-B14F-4D97-AF65-F5344CB8AC3E}">
        <p14:creationId xmlns:p14="http://schemas.microsoft.com/office/powerpoint/2010/main" val="584757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0" animBg="1"/>
      <p:bldP spid="11" grpId="0" animBg="1"/>
      <p:bldP spid="12" grpId="0" animBg="1"/>
    </p:bld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467FFDF-1145-0BF7-6248-81B6587E3A88}"/>
              </a:ext>
            </a:extLst>
          </p:cNvPr>
          <p:cNvPicPr>
            <a:picLocks noChangeAspect="1"/>
          </p:cNvPicPr>
          <p:nvPr/>
        </p:nvPicPr>
        <p:blipFill>
          <a:blip r:embed="rId3"/>
          <a:stretch>
            <a:fillRect/>
          </a:stretch>
        </p:blipFill>
        <p:spPr>
          <a:xfrm>
            <a:off x="540000" y="719998"/>
            <a:ext cx="9012562" cy="6058361"/>
          </a:xfrm>
          <a:prstGeom prst="rect">
            <a:avLst/>
          </a:prstGeom>
        </p:spPr>
      </p:pic>
      <p:sp>
        <p:nvSpPr>
          <p:cNvPr id="2" name="Title 1">
            <a:extLst>
              <a:ext uri="{FF2B5EF4-FFF2-40B4-BE49-F238E27FC236}">
                <a16:creationId xmlns:a16="http://schemas.microsoft.com/office/drawing/2014/main" id="{E494B74C-D6E9-8C47-B64D-4A7EA3FB90D0}"/>
              </a:ext>
            </a:extLst>
          </p:cNvPr>
          <p:cNvSpPr>
            <a:spLocks noGrp="1"/>
          </p:cNvSpPr>
          <p:nvPr>
            <p:ph type="title"/>
          </p:nvPr>
        </p:nvSpPr>
        <p:spPr/>
        <p:txBody>
          <a:bodyPr/>
          <a:lstStyle/>
          <a:p>
            <a:r>
              <a:rPr lang="en-US" dirty="0">
                <a:latin typeface="Century Gothic" panose="020B0502020202020204" pitchFamily="34" charset="0"/>
              </a:rPr>
              <a:t>Answers – Section B</a:t>
            </a:r>
          </a:p>
        </p:txBody>
      </p:sp>
      <p:sp>
        <p:nvSpPr>
          <p:cNvPr id="3" name="TextBox 2">
            <a:extLst>
              <a:ext uri="{FF2B5EF4-FFF2-40B4-BE49-F238E27FC236}">
                <a16:creationId xmlns:a16="http://schemas.microsoft.com/office/drawing/2014/main" id="{9A9E3805-D210-5A15-5A3B-F0A189EC4BE2}"/>
              </a:ext>
            </a:extLst>
          </p:cNvPr>
          <p:cNvSpPr txBox="1"/>
          <p:nvPr/>
        </p:nvSpPr>
        <p:spPr>
          <a:xfrm>
            <a:off x="6383585" y="1398419"/>
            <a:ext cx="974947" cy="461665"/>
          </a:xfrm>
          <a:prstGeom prst="rect">
            <a:avLst/>
          </a:prstGeom>
          <a:noFill/>
        </p:spPr>
        <p:txBody>
          <a:bodyPr wrap="none" rtlCol="0">
            <a:spAutoFit/>
          </a:bodyPr>
          <a:lstStyle/>
          <a:p>
            <a:r>
              <a:rPr lang="en-GB" sz="2400" b="1" dirty="0">
                <a:solidFill>
                  <a:schemeClr val="accent2">
                    <a:lumMod val="60000"/>
                    <a:lumOff val="40000"/>
                  </a:schemeClr>
                </a:solidFill>
                <a:latin typeface="Century Gothic" panose="020B0502020202020204" pitchFamily="34" charset="0"/>
              </a:rPr>
              <a:t>Al</a:t>
            </a:r>
            <a:r>
              <a:rPr lang="en-GB" sz="2400" b="1" baseline="-25000" dirty="0">
                <a:solidFill>
                  <a:schemeClr val="accent2">
                    <a:lumMod val="60000"/>
                    <a:lumOff val="40000"/>
                  </a:schemeClr>
                </a:solidFill>
                <a:latin typeface="Century Gothic" panose="020B0502020202020204" pitchFamily="34" charset="0"/>
              </a:rPr>
              <a:t>2</a:t>
            </a:r>
            <a:r>
              <a:rPr lang="en-GB" sz="2400" b="1" dirty="0">
                <a:solidFill>
                  <a:schemeClr val="accent2">
                    <a:lumMod val="60000"/>
                    <a:lumOff val="40000"/>
                  </a:schemeClr>
                </a:solidFill>
                <a:latin typeface="Century Gothic" panose="020B0502020202020204" pitchFamily="34" charset="0"/>
              </a:rPr>
              <a:t>O</a:t>
            </a:r>
            <a:r>
              <a:rPr lang="en-GB" sz="2400" b="1" baseline="-25000" dirty="0">
                <a:solidFill>
                  <a:schemeClr val="accent2">
                    <a:lumMod val="60000"/>
                    <a:lumOff val="40000"/>
                  </a:schemeClr>
                </a:solidFill>
                <a:latin typeface="Century Gothic" panose="020B0502020202020204" pitchFamily="34" charset="0"/>
              </a:rPr>
              <a:t>3</a:t>
            </a:r>
          </a:p>
        </p:txBody>
      </p:sp>
      <p:sp>
        <p:nvSpPr>
          <p:cNvPr id="4" name="TextBox 3">
            <a:extLst>
              <a:ext uri="{FF2B5EF4-FFF2-40B4-BE49-F238E27FC236}">
                <a16:creationId xmlns:a16="http://schemas.microsoft.com/office/drawing/2014/main" id="{0315CD34-4FFE-89BB-0945-080447218930}"/>
              </a:ext>
            </a:extLst>
          </p:cNvPr>
          <p:cNvSpPr txBox="1"/>
          <p:nvPr/>
        </p:nvSpPr>
        <p:spPr>
          <a:xfrm>
            <a:off x="5831714" y="2168857"/>
            <a:ext cx="1487908" cy="461665"/>
          </a:xfrm>
          <a:prstGeom prst="rect">
            <a:avLst/>
          </a:prstGeom>
          <a:solidFill>
            <a:schemeClr val="bg1"/>
          </a:solidFill>
        </p:spPr>
        <p:txBody>
          <a:bodyPr wrap="none" rtlCol="0">
            <a:spAutoFit/>
          </a:bodyPr>
          <a:lstStyle/>
          <a:p>
            <a:r>
              <a:rPr lang="en-GB" sz="2400" b="1" dirty="0">
                <a:solidFill>
                  <a:schemeClr val="accent2">
                    <a:lumMod val="60000"/>
                    <a:lumOff val="40000"/>
                  </a:schemeClr>
                </a:solidFill>
                <a:latin typeface="Century Gothic" panose="020B0502020202020204" pitchFamily="34" charset="0"/>
              </a:rPr>
              <a:t>Al</a:t>
            </a:r>
            <a:r>
              <a:rPr lang="en-GB" sz="2400" b="1" baseline="30000" dirty="0">
                <a:solidFill>
                  <a:schemeClr val="accent2">
                    <a:lumMod val="60000"/>
                    <a:lumOff val="40000"/>
                  </a:schemeClr>
                </a:solidFill>
                <a:latin typeface="Century Gothic" panose="020B0502020202020204" pitchFamily="34" charset="0"/>
              </a:rPr>
              <a:t>3+     </a:t>
            </a:r>
            <a:r>
              <a:rPr lang="en-GB" sz="2400" b="1" dirty="0">
                <a:solidFill>
                  <a:schemeClr val="accent2">
                    <a:lumMod val="60000"/>
                    <a:lumOff val="40000"/>
                  </a:schemeClr>
                </a:solidFill>
                <a:latin typeface="Century Gothic" panose="020B0502020202020204" pitchFamily="34" charset="0"/>
              </a:rPr>
              <a:t>O</a:t>
            </a:r>
            <a:r>
              <a:rPr lang="en-GB" sz="2400" b="1" baseline="30000" dirty="0">
                <a:solidFill>
                  <a:schemeClr val="accent2">
                    <a:lumMod val="60000"/>
                    <a:lumOff val="40000"/>
                  </a:schemeClr>
                </a:solidFill>
                <a:latin typeface="Century Gothic" panose="020B0502020202020204" pitchFamily="34" charset="0"/>
              </a:rPr>
              <a:t>2</a:t>
            </a:r>
            <a:r>
              <a:rPr lang="en-GB" sz="2800" b="1" baseline="30000" dirty="0">
                <a:solidFill>
                  <a:schemeClr val="accent2">
                    <a:lumMod val="60000"/>
                    <a:lumOff val="40000"/>
                  </a:schemeClr>
                </a:solidFill>
                <a:latin typeface="Century Gothic" panose="020B0502020202020204" pitchFamily="34" charset="0"/>
              </a:rPr>
              <a:t>-</a:t>
            </a:r>
            <a:endParaRPr lang="en-GB" sz="2400" b="1" baseline="30000" dirty="0">
              <a:solidFill>
                <a:schemeClr val="accent2">
                  <a:lumMod val="60000"/>
                  <a:lumOff val="40000"/>
                </a:schemeClr>
              </a:solidFill>
              <a:latin typeface="Century Gothic" panose="020B0502020202020204" pitchFamily="34" charset="0"/>
            </a:endParaRPr>
          </a:p>
        </p:txBody>
      </p:sp>
      <p:sp>
        <p:nvSpPr>
          <p:cNvPr id="7" name="TextBox 6">
            <a:extLst>
              <a:ext uri="{FF2B5EF4-FFF2-40B4-BE49-F238E27FC236}">
                <a16:creationId xmlns:a16="http://schemas.microsoft.com/office/drawing/2014/main" id="{487084E4-5695-8F68-A9D4-CBFA20792C1A}"/>
              </a:ext>
            </a:extLst>
          </p:cNvPr>
          <p:cNvSpPr txBox="1"/>
          <p:nvPr/>
        </p:nvSpPr>
        <p:spPr>
          <a:xfrm>
            <a:off x="257765" y="5170383"/>
            <a:ext cx="11147898" cy="461665"/>
          </a:xfrm>
          <a:prstGeom prst="rect">
            <a:avLst/>
          </a:prstGeom>
          <a:solidFill>
            <a:schemeClr val="bg1"/>
          </a:solidFill>
        </p:spPr>
        <p:txBody>
          <a:bodyPr wrap="square" rtlCol="0">
            <a:spAutoFit/>
          </a:bodyPr>
          <a:lstStyle/>
          <a:p>
            <a:r>
              <a:rPr lang="en-GB" sz="2400" b="1" dirty="0">
                <a:solidFill>
                  <a:schemeClr val="accent2">
                    <a:lumMod val="60000"/>
                    <a:lumOff val="40000"/>
                  </a:schemeClr>
                </a:solidFill>
                <a:latin typeface="Century Gothic" panose="020B0502020202020204" pitchFamily="34" charset="0"/>
              </a:rPr>
              <a:t>Al</a:t>
            </a:r>
            <a:r>
              <a:rPr lang="en-GB" sz="2400" b="1" baseline="30000" dirty="0">
                <a:solidFill>
                  <a:schemeClr val="accent2">
                    <a:lumMod val="60000"/>
                    <a:lumOff val="40000"/>
                  </a:schemeClr>
                </a:solidFill>
                <a:latin typeface="Century Gothic" panose="020B0502020202020204" pitchFamily="34" charset="0"/>
              </a:rPr>
              <a:t>3+  </a:t>
            </a:r>
            <a:r>
              <a:rPr lang="en-GB" sz="2400" b="1" dirty="0">
                <a:solidFill>
                  <a:schemeClr val="accent2">
                    <a:lumMod val="60000"/>
                    <a:lumOff val="40000"/>
                  </a:schemeClr>
                </a:solidFill>
                <a:latin typeface="Century Gothic" panose="020B0502020202020204" pitchFamily="34" charset="0"/>
              </a:rPr>
              <a:t>is positively charged so moves towards negative electrode (cathode) </a:t>
            </a:r>
            <a:endParaRPr lang="en-GB" sz="2400" b="1" baseline="30000" dirty="0">
              <a:solidFill>
                <a:schemeClr val="accent2">
                  <a:lumMod val="60000"/>
                  <a:lumOff val="40000"/>
                </a:schemeClr>
              </a:solidFill>
              <a:latin typeface="Century Gothic" panose="020B0502020202020204" pitchFamily="34" charset="0"/>
            </a:endParaRPr>
          </a:p>
        </p:txBody>
      </p:sp>
      <p:sp>
        <p:nvSpPr>
          <p:cNvPr id="8" name="TextBox 7">
            <a:extLst>
              <a:ext uri="{FF2B5EF4-FFF2-40B4-BE49-F238E27FC236}">
                <a16:creationId xmlns:a16="http://schemas.microsoft.com/office/drawing/2014/main" id="{F54BE9C8-CC3F-E9CD-CFF2-680877636821}"/>
              </a:ext>
            </a:extLst>
          </p:cNvPr>
          <p:cNvSpPr txBox="1"/>
          <p:nvPr/>
        </p:nvSpPr>
        <p:spPr>
          <a:xfrm>
            <a:off x="257765" y="5583381"/>
            <a:ext cx="11147898" cy="461665"/>
          </a:xfrm>
          <a:prstGeom prst="rect">
            <a:avLst/>
          </a:prstGeom>
          <a:solidFill>
            <a:schemeClr val="bg1"/>
          </a:solidFill>
        </p:spPr>
        <p:txBody>
          <a:bodyPr wrap="square" rtlCol="0">
            <a:spAutoFit/>
          </a:bodyPr>
          <a:lstStyle/>
          <a:p>
            <a:r>
              <a:rPr lang="en-GB" sz="2400" b="1" dirty="0">
                <a:solidFill>
                  <a:schemeClr val="accent2">
                    <a:lumMod val="60000"/>
                    <a:lumOff val="40000"/>
                  </a:schemeClr>
                </a:solidFill>
                <a:latin typeface="Century Gothic" panose="020B0502020202020204" pitchFamily="34" charset="0"/>
              </a:rPr>
              <a:t>O</a:t>
            </a:r>
            <a:r>
              <a:rPr lang="en-GB" sz="2400" b="1" baseline="30000" dirty="0">
                <a:solidFill>
                  <a:schemeClr val="accent2">
                    <a:lumMod val="60000"/>
                    <a:lumOff val="40000"/>
                  </a:schemeClr>
                </a:solidFill>
                <a:latin typeface="Century Gothic" panose="020B0502020202020204" pitchFamily="34" charset="0"/>
              </a:rPr>
              <a:t>2</a:t>
            </a:r>
            <a:r>
              <a:rPr lang="en-GB" sz="2800" b="1" baseline="30000" dirty="0">
                <a:solidFill>
                  <a:schemeClr val="accent2">
                    <a:lumMod val="60000"/>
                    <a:lumOff val="40000"/>
                  </a:schemeClr>
                </a:solidFill>
                <a:latin typeface="Century Gothic" panose="020B0502020202020204" pitchFamily="34" charset="0"/>
              </a:rPr>
              <a:t>-</a:t>
            </a:r>
            <a:r>
              <a:rPr lang="en-GB" sz="2400" b="1" baseline="30000" dirty="0">
                <a:solidFill>
                  <a:schemeClr val="accent2">
                    <a:lumMod val="60000"/>
                    <a:lumOff val="40000"/>
                  </a:schemeClr>
                </a:solidFill>
                <a:latin typeface="Century Gothic" panose="020B0502020202020204" pitchFamily="34" charset="0"/>
              </a:rPr>
              <a:t>  </a:t>
            </a:r>
            <a:r>
              <a:rPr lang="en-GB" sz="2400" b="1" dirty="0">
                <a:solidFill>
                  <a:schemeClr val="accent2">
                    <a:lumMod val="60000"/>
                    <a:lumOff val="40000"/>
                  </a:schemeClr>
                </a:solidFill>
                <a:latin typeface="Century Gothic" panose="020B0502020202020204" pitchFamily="34" charset="0"/>
              </a:rPr>
              <a:t>is negatively charged so moves towards positive electrode (anode) </a:t>
            </a:r>
            <a:endParaRPr lang="en-GB" sz="2400" b="1" baseline="30000" dirty="0">
              <a:solidFill>
                <a:schemeClr val="accent2">
                  <a:lumMod val="60000"/>
                  <a:lumOff val="40000"/>
                </a:schemeClr>
              </a:solidFill>
              <a:latin typeface="Century Gothic" panose="020B0502020202020204" pitchFamily="34" charset="0"/>
            </a:endParaRPr>
          </a:p>
        </p:txBody>
      </p:sp>
      <p:sp>
        <p:nvSpPr>
          <p:cNvPr id="9" name="TextBox 8">
            <a:extLst>
              <a:ext uri="{FF2B5EF4-FFF2-40B4-BE49-F238E27FC236}">
                <a16:creationId xmlns:a16="http://schemas.microsoft.com/office/drawing/2014/main" id="{76BC28A5-3AFA-7B66-8440-FEF48DCA96DA}"/>
              </a:ext>
            </a:extLst>
          </p:cNvPr>
          <p:cNvSpPr txBox="1"/>
          <p:nvPr/>
        </p:nvSpPr>
        <p:spPr>
          <a:xfrm>
            <a:off x="276051" y="5996379"/>
            <a:ext cx="11147898" cy="461665"/>
          </a:xfrm>
          <a:prstGeom prst="rect">
            <a:avLst/>
          </a:prstGeom>
          <a:solidFill>
            <a:schemeClr val="bg1"/>
          </a:solidFill>
        </p:spPr>
        <p:txBody>
          <a:bodyPr wrap="square" rtlCol="0">
            <a:spAutoFit/>
          </a:bodyPr>
          <a:lstStyle/>
          <a:p>
            <a:r>
              <a:rPr lang="en-GB" sz="2400" b="1" dirty="0">
                <a:solidFill>
                  <a:schemeClr val="accent2">
                    <a:lumMod val="60000"/>
                    <a:lumOff val="40000"/>
                  </a:schemeClr>
                </a:solidFill>
                <a:latin typeface="Century Gothic" panose="020B0502020202020204" pitchFamily="34" charset="0"/>
              </a:rPr>
              <a:t>Al</a:t>
            </a:r>
            <a:r>
              <a:rPr lang="en-GB" sz="2400" b="1" baseline="30000" dirty="0">
                <a:solidFill>
                  <a:schemeClr val="accent2">
                    <a:lumMod val="60000"/>
                    <a:lumOff val="40000"/>
                  </a:schemeClr>
                </a:solidFill>
                <a:latin typeface="Century Gothic" panose="020B0502020202020204" pitchFamily="34" charset="0"/>
              </a:rPr>
              <a:t>3+  </a:t>
            </a:r>
            <a:r>
              <a:rPr lang="en-GB" sz="2400" b="1" dirty="0">
                <a:solidFill>
                  <a:schemeClr val="accent2">
                    <a:lumMod val="60000"/>
                    <a:lumOff val="40000"/>
                  </a:schemeClr>
                </a:solidFill>
                <a:latin typeface="Century Gothic" panose="020B0502020202020204" pitchFamily="34" charset="0"/>
              </a:rPr>
              <a:t>gains 3 electrons, so is reduced and forms aluminium atoms</a:t>
            </a:r>
            <a:endParaRPr lang="en-GB" sz="2400" b="1" baseline="30000" dirty="0">
              <a:solidFill>
                <a:schemeClr val="accent2">
                  <a:lumMod val="60000"/>
                  <a:lumOff val="40000"/>
                </a:schemeClr>
              </a:solidFill>
              <a:latin typeface="Century Gothic" panose="020B0502020202020204" pitchFamily="34" charset="0"/>
            </a:endParaRPr>
          </a:p>
        </p:txBody>
      </p:sp>
      <p:sp>
        <p:nvSpPr>
          <p:cNvPr id="10" name="TextBox 9">
            <a:extLst>
              <a:ext uri="{FF2B5EF4-FFF2-40B4-BE49-F238E27FC236}">
                <a16:creationId xmlns:a16="http://schemas.microsoft.com/office/drawing/2014/main" id="{0944595C-7432-0FCF-E244-1B6201AA1B02}"/>
              </a:ext>
            </a:extLst>
          </p:cNvPr>
          <p:cNvSpPr txBox="1"/>
          <p:nvPr/>
        </p:nvSpPr>
        <p:spPr>
          <a:xfrm>
            <a:off x="276051" y="6410218"/>
            <a:ext cx="11147898" cy="461665"/>
          </a:xfrm>
          <a:prstGeom prst="rect">
            <a:avLst/>
          </a:prstGeom>
          <a:solidFill>
            <a:schemeClr val="bg1"/>
          </a:solidFill>
        </p:spPr>
        <p:txBody>
          <a:bodyPr wrap="square" rtlCol="0">
            <a:spAutoFit/>
          </a:bodyPr>
          <a:lstStyle/>
          <a:p>
            <a:r>
              <a:rPr lang="en-GB" sz="2400" b="1" dirty="0">
                <a:solidFill>
                  <a:schemeClr val="accent2">
                    <a:lumMod val="60000"/>
                    <a:lumOff val="40000"/>
                  </a:schemeClr>
                </a:solidFill>
                <a:latin typeface="Century Gothic" panose="020B0502020202020204" pitchFamily="34" charset="0"/>
              </a:rPr>
              <a:t>O</a:t>
            </a:r>
            <a:r>
              <a:rPr lang="en-GB" sz="2400" b="1" baseline="30000" dirty="0">
                <a:solidFill>
                  <a:schemeClr val="accent2">
                    <a:lumMod val="60000"/>
                    <a:lumOff val="40000"/>
                  </a:schemeClr>
                </a:solidFill>
                <a:latin typeface="Century Gothic" panose="020B0502020202020204" pitchFamily="34" charset="0"/>
              </a:rPr>
              <a:t>2</a:t>
            </a:r>
            <a:r>
              <a:rPr lang="en-GB" sz="2800" b="1" baseline="30000" dirty="0">
                <a:solidFill>
                  <a:schemeClr val="accent2">
                    <a:lumMod val="60000"/>
                    <a:lumOff val="40000"/>
                  </a:schemeClr>
                </a:solidFill>
                <a:latin typeface="Century Gothic" panose="020B0502020202020204" pitchFamily="34" charset="0"/>
              </a:rPr>
              <a:t>-</a:t>
            </a:r>
            <a:r>
              <a:rPr lang="en-GB" sz="2400" b="1" baseline="30000" dirty="0">
                <a:solidFill>
                  <a:schemeClr val="accent2">
                    <a:lumMod val="60000"/>
                    <a:lumOff val="40000"/>
                  </a:schemeClr>
                </a:solidFill>
                <a:latin typeface="Century Gothic" panose="020B0502020202020204" pitchFamily="34" charset="0"/>
              </a:rPr>
              <a:t>  </a:t>
            </a:r>
            <a:r>
              <a:rPr lang="en-GB" sz="2400" b="1" dirty="0">
                <a:solidFill>
                  <a:schemeClr val="accent2">
                    <a:lumMod val="60000"/>
                    <a:lumOff val="40000"/>
                  </a:schemeClr>
                </a:solidFill>
                <a:latin typeface="Century Gothic" panose="020B0502020202020204" pitchFamily="34" charset="0"/>
              </a:rPr>
              <a:t>loses 2 electrons, so is oxidised and forms oxygen atoms</a:t>
            </a:r>
            <a:endParaRPr lang="en-GB" sz="2400" b="1" baseline="30000" dirty="0">
              <a:solidFill>
                <a:schemeClr val="accent2">
                  <a:lumMod val="60000"/>
                  <a:lumOff val="40000"/>
                </a:schemeClr>
              </a:solidFill>
              <a:latin typeface="Century Gothic" panose="020B0502020202020204" pitchFamily="34" charset="0"/>
            </a:endParaRPr>
          </a:p>
        </p:txBody>
      </p:sp>
    </p:spTree>
    <p:extLst>
      <p:ext uri="{BB962C8B-B14F-4D97-AF65-F5344CB8AC3E}">
        <p14:creationId xmlns:p14="http://schemas.microsoft.com/office/powerpoint/2010/main" val="3663982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animBg="1"/>
      <p:bldP spid="7" grpId="0" animBg="1"/>
      <p:bldP spid="8" grpId="0" animBg="1"/>
      <p:bldP spid="9" grpId="0" animBg="1"/>
      <p:bldP spid="10" grpId="0" animBg="1"/>
    </p:bld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780E26F-0E2B-FE8C-E43F-C3DD54FA7A4B}"/>
              </a:ext>
            </a:extLst>
          </p:cNvPr>
          <p:cNvPicPr>
            <a:picLocks noChangeAspect="1"/>
          </p:cNvPicPr>
          <p:nvPr/>
        </p:nvPicPr>
        <p:blipFill>
          <a:blip r:embed="rId3"/>
          <a:stretch>
            <a:fillRect/>
          </a:stretch>
        </p:blipFill>
        <p:spPr>
          <a:xfrm>
            <a:off x="540000" y="740282"/>
            <a:ext cx="10934118" cy="5377435"/>
          </a:xfrm>
          <a:prstGeom prst="rect">
            <a:avLst/>
          </a:prstGeom>
        </p:spPr>
      </p:pic>
      <p:sp>
        <p:nvSpPr>
          <p:cNvPr id="2" name="Title 1">
            <a:extLst>
              <a:ext uri="{FF2B5EF4-FFF2-40B4-BE49-F238E27FC236}">
                <a16:creationId xmlns:a16="http://schemas.microsoft.com/office/drawing/2014/main" id="{E494B74C-D6E9-8C47-B64D-4A7EA3FB90D0}"/>
              </a:ext>
            </a:extLst>
          </p:cNvPr>
          <p:cNvSpPr>
            <a:spLocks noGrp="1"/>
          </p:cNvSpPr>
          <p:nvPr>
            <p:ph type="title"/>
          </p:nvPr>
        </p:nvSpPr>
        <p:spPr/>
        <p:txBody>
          <a:bodyPr/>
          <a:lstStyle/>
          <a:p>
            <a:r>
              <a:rPr lang="en-US" dirty="0">
                <a:latin typeface="Century Gothic" panose="020B0502020202020204" pitchFamily="34" charset="0"/>
              </a:rPr>
              <a:t>Answers – Section B</a:t>
            </a:r>
          </a:p>
        </p:txBody>
      </p:sp>
      <p:sp>
        <p:nvSpPr>
          <p:cNvPr id="7" name="TextBox 6">
            <a:extLst>
              <a:ext uri="{FF2B5EF4-FFF2-40B4-BE49-F238E27FC236}">
                <a16:creationId xmlns:a16="http://schemas.microsoft.com/office/drawing/2014/main" id="{C437DBA7-4508-F044-7A80-2236B08F5ED3}"/>
              </a:ext>
            </a:extLst>
          </p:cNvPr>
          <p:cNvSpPr txBox="1"/>
          <p:nvPr/>
        </p:nvSpPr>
        <p:spPr>
          <a:xfrm>
            <a:off x="863272" y="4118423"/>
            <a:ext cx="10546934" cy="830997"/>
          </a:xfrm>
          <a:prstGeom prst="rect">
            <a:avLst/>
          </a:prstGeom>
          <a:solidFill>
            <a:schemeClr val="bg1"/>
          </a:solidFill>
        </p:spPr>
        <p:txBody>
          <a:bodyPr wrap="square" rtlCol="0">
            <a:spAutoFit/>
          </a:bodyPr>
          <a:lstStyle/>
          <a:p>
            <a:r>
              <a:rPr lang="en-GB" sz="2400" b="1" dirty="0">
                <a:solidFill>
                  <a:schemeClr val="accent2">
                    <a:lumMod val="60000"/>
                    <a:lumOff val="40000"/>
                  </a:schemeClr>
                </a:solidFill>
                <a:latin typeface="Century Gothic" panose="020B0502020202020204" pitchFamily="34" charset="0"/>
              </a:rPr>
              <a:t>During electrolysis, aluminium oxide must be liquid because the ions need to be free to move.</a:t>
            </a:r>
          </a:p>
        </p:txBody>
      </p:sp>
      <p:sp>
        <p:nvSpPr>
          <p:cNvPr id="8" name="TextBox 7">
            <a:extLst>
              <a:ext uri="{FF2B5EF4-FFF2-40B4-BE49-F238E27FC236}">
                <a16:creationId xmlns:a16="http://schemas.microsoft.com/office/drawing/2014/main" id="{6CB6AD6F-6310-C7B5-0BBC-596CDBD7484E}"/>
              </a:ext>
            </a:extLst>
          </p:cNvPr>
          <p:cNvSpPr txBox="1"/>
          <p:nvPr/>
        </p:nvSpPr>
        <p:spPr>
          <a:xfrm>
            <a:off x="863272" y="4871600"/>
            <a:ext cx="10628410" cy="830997"/>
          </a:xfrm>
          <a:prstGeom prst="rect">
            <a:avLst/>
          </a:prstGeom>
          <a:solidFill>
            <a:schemeClr val="bg1"/>
          </a:solidFill>
        </p:spPr>
        <p:txBody>
          <a:bodyPr wrap="square" rtlCol="0">
            <a:spAutoFit/>
          </a:bodyPr>
          <a:lstStyle/>
          <a:p>
            <a:r>
              <a:rPr lang="en-GB" sz="2400" b="1" dirty="0">
                <a:solidFill>
                  <a:schemeClr val="accent2">
                    <a:lumMod val="60000"/>
                    <a:lumOff val="40000"/>
                  </a:schemeClr>
                </a:solidFill>
                <a:latin typeface="Century Gothic" panose="020B0502020202020204" pitchFamily="34" charset="0"/>
              </a:rPr>
              <a:t>The melting point of aluminium oxide is 2072</a:t>
            </a:r>
            <a:r>
              <a:rPr lang="en-GB" sz="2400" b="1" dirty="0">
                <a:solidFill>
                  <a:schemeClr val="accent2">
                    <a:lumMod val="60000"/>
                    <a:lumOff val="40000"/>
                  </a:schemeClr>
                </a:solidFill>
                <a:latin typeface="Arial" panose="020B0604020202020204" pitchFamily="34" charset="0"/>
                <a:cs typeface="Arial" panose="020B0604020202020204" pitchFamily="34" charset="0"/>
              </a:rPr>
              <a:t>⁰C </a:t>
            </a:r>
            <a:r>
              <a:rPr lang="en-GB" sz="2400" b="1" dirty="0">
                <a:solidFill>
                  <a:schemeClr val="accent2">
                    <a:lumMod val="60000"/>
                    <a:lumOff val="40000"/>
                  </a:schemeClr>
                </a:solidFill>
                <a:latin typeface="Century Gothic" panose="020B0502020202020204" pitchFamily="34" charset="0"/>
              </a:rPr>
              <a:t>which requires a lot of expensive energy to melt it. </a:t>
            </a:r>
          </a:p>
        </p:txBody>
      </p:sp>
      <p:sp>
        <p:nvSpPr>
          <p:cNvPr id="9" name="TextBox 8">
            <a:extLst>
              <a:ext uri="{FF2B5EF4-FFF2-40B4-BE49-F238E27FC236}">
                <a16:creationId xmlns:a16="http://schemas.microsoft.com/office/drawing/2014/main" id="{61431A7C-4032-DFBE-851E-419798E32EC3}"/>
              </a:ext>
            </a:extLst>
          </p:cNvPr>
          <p:cNvSpPr txBox="1"/>
          <p:nvPr/>
        </p:nvSpPr>
        <p:spPr>
          <a:xfrm>
            <a:off x="863272" y="5652716"/>
            <a:ext cx="10628410" cy="1200329"/>
          </a:xfrm>
          <a:prstGeom prst="rect">
            <a:avLst/>
          </a:prstGeom>
          <a:solidFill>
            <a:schemeClr val="bg1"/>
          </a:solidFill>
        </p:spPr>
        <p:txBody>
          <a:bodyPr wrap="square" rtlCol="0">
            <a:spAutoFit/>
          </a:bodyPr>
          <a:lstStyle/>
          <a:p>
            <a:r>
              <a:rPr lang="en-GB" sz="2400" b="1" dirty="0">
                <a:solidFill>
                  <a:schemeClr val="accent2">
                    <a:lumMod val="60000"/>
                    <a:lumOff val="40000"/>
                  </a:schemeClr>
                </a:solidFill>
                <a:latin typeface="Century Gothic" panose="020B0502020202020204" pitchFamily="34" charset="0"/>
              </a:rPr>
              <a:t>The melting point of the solvent cryolite is much lower at 980</a:t>
            </a:r>
            <a:r>
              <a:rPr lang="en-GB" sz="2400" b="1" dirty="0">
                <a:solidFill>
                  <a:schemeClr val="accent2">
                    <a:lumMod val="60000"/>
                    <a:lumOff val="40000"/>
                  </a:schemeClr>
                </a:solidFill>
                <a:latin typeface="Arial" panose="020B0604020202020204" pitchFamily="34" charset="0"/>
                <a:cs typeface="Arial" panose="020B0604020202020204" pitchFamily="34" charset="0"/>
              </a:rPr>
              <a:t>⁰C, </a:t>
            </a:r>
            <a:r>
              <a:rPr lang="en-GB" sz="2400" b="1" dirty="0">
                <a:solidFill>
                  <a:schemeClr val="accent2">
                    <a:lumMod val="60000"/>
                    <a:lumOff val="40000"/>
                  </a:schemeClr>
                </a:solidFill>
                <a:latin typeface="Century Gothic" panose="020B0502020202020204" pitchFamily="34" charset="0"/>
                <a:cs typeface="Arial" panose="020B0604020202020204" pitchFamily="34" charset="0"/>
              </a:rPr>
              <a:t>so it is used to dissolve aluminium oxide at a much lower temperature, therefore saving energy and making the process cheaper.</a:t>
            </a:r>
            <a:endParaRPr lang="en-GB" sz="2400" b="1" dirty="0">
              <a:solidFill>
                <a:schemeClr val="accent2">
                  <a:lumMod val="60000"/>
                  <a:lumOff val="40000"/>
                </a:schemeClr>
              </a:solidFill>
              <a:latin typeface="Century Gothic" panose="020B0502020202020204" pitchFamily="34" charset="0"/>
            </a:endParaRPr>
          </a:p>
        </p:txBody>
      </p:sp>
    </p:spTree>
    <p:extLst>
      <p:ext uri="{BB962C8B-B14F-4D97-AF65-F5344CB8AC3E}">
        <p14:creationId xmlns:p14="http://schemas.microsoft.com/office/powerpoint/2010/main" val="3459003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D9FB263-C3B2-51CE-36D3-18AB0643FDBB}"/>
              </a:ext>
            </a:extLst>
          </p:cNvPr>
          <p:cNvPicPr>
            <a:picLocks noChangeAspect="1"/>
          </p:cNvPicPr>
          <p:nvPr/>
        </p:nvPicPr>
        <p:blipFill>
          <a:blip r:embed="rId3"/>
          <a:stretch>
            <a:fillRect/>
          </a:stretch>
        </p:blipFill>
        <p:spPr>
          <a:xfrm>
            <a:off x="540000" y="719999"/>
            <a:ext cx="8993106" cy="6066778"/>
          </a:xfrm>
          <a:prstGeom prst="rect">
            <a:avLst/>
          </a:prstGeom>
        </p:spPr>
      </p:pic>
      <p:sp>
        <p:nvSpPr>
          <p:cNvPr id="2" name="Title 1">
            <a:extLst>
              <a:ext uri="{FF2B5EF4-FFF2-40B4-BE49-F238E27FC236}">
                <a16:creationId xmlns:a16="http://schemas.microsoft.com/office/drawing/2014/main" id="{E494B74C-D6E9-8C47-B64D-4A7EA3FB90D0}"/>
              </a:ext>
            </a:extLst>
          </p:cNvPr>
          <p:cNvSpPr>
            <a:spLocks noGrp="1"/>
          </p:cNvSpPr>
          <p:nvPr>
            <p:ph type="title"/>
          </p:nvPr>
        </p:nvSpPr>
        <p:spPr/>
        <p:txBody>
          <a:bodyPr/>
          <a:lstStyle/>
          <a:p>
            <a:r>
              <a:rPr lang="en-US" dirty="0">
                <a:latin typeface="Century Gothic" panose="020B0502020202020204" pitchFamily="34" charset="0"/>
              </a:rPr>
              <a:t>Answers – Section C</a:t>
            </a:r>
          </a:p>
        </p:txBody>
      </p:sp>
      <p:sp>
        <p:nvSpPr>
          <p:cNvPr id="8" name="TextBox 7">
            <a:extLst>
              <a:ext uri="{FF2B5EF4-FFF2-40B4-BE49-F238E27FC236}">
                <a16:creationId xmlns:a16="http://schemas.microsoft.com/office/drawing/2014/main" id="{B3583CFF-EDA7-499C-BC53-417E055C0C92}"/>
              </a:ext>
            </a:extLst>
          </p:cNvPr>
          <p:cNvSpPr txBox="1"/>
          <p:nvPr/>
        </p:nvSpPr>
        <p:spPr>
          <a:xfrm>
            <a:off x="1130649" y="1439999"/>
            <a:ext cx="2802370" cy="461665"/>
          </a:xfrm>
          <a:prstGeom prst="rect">
            <a:avLst/>
          </a:prstGeom>
          <a:solidFill>
            <a:schemeClr val="bg1"/>
          </a:solidFill>
        </p:spPr>
        <p:txBody>
          <a:bodyPr wrap="none" rtlCol="0">
            <a:spAutoFit/>
          </a:bodyPr>
          <a:lstStyle/>
          <a:p>
            <a:r>
              <a:rPr lang="en-GB" sz="2400" b="1" dirty="0">
                <a:solidFill>
                  <a:schemeClr val="accent2">
                    <a:lumMod val="60000"/>
                    <a:lumOff val="40000"/>
                  </a:schemeClr>
                </a:solidFill>
                <a:latin typeface="Century Gothic" panose="020B0502020202020204" pitchFamily="34" charset="0"/>
              </a:rPr>
              <a:t>Aluminium: 27      </a:t>
            </a:r>
            <a:endParaRPr lang="en-GB" sz="2400" b="1" baseline="-25000" dirty="0">
              <a:solidFill>
                <a:schemeClr val="accent2">
                  <a:lumMod val="60000"/>
                  <a:lumOff val="40000"/>
                </a:schemeClr>
              </a:solidFill>
              <a:latin typeface="Century Gothic" panose="020B0502020202020204" pitchFamily="34" charset="0"/>
            </a:endParaRPr>
          </a:p>
        </p:txBody>
      </p:sp>
      <p:sp>
        <p:nvSpPr>
          <p:cNvPr id="9" name="TextBox 8">
            <a:extLst>
              <a:ext uri="{FF2B5EF4-FFF2-40B4-BE49-F238E27FC236}">
                <a16:creationId xmlns:a16="http://schemas.microsoft.com/office/drawing/2014/main" id="{D633078D-EBA1-1E93-1370-CC0FD2DCF1B0}"/>
              </a:ext>
            </a:extLst>
          </p:cNvPr>
          <p:cNvSpPr txBox="1"/>
          <p:nvPr/>
        </p:nvSpPr>
        <p:spPr>
          <a:xfrm>
            <a:off x="1128701" y="1780751"/>
            <a:ext cx="2850460" cy="461665"/>
          </a:xfrm>
          <a:prstGeom prst="rect">
            <a:avLst/>
          </a:prstGeom>
          <a:solidFill>
            <a:schemeClr val="bg1"/>
          </a:solidFill>
        </p:spPr>
        <p:txBody>
          <a:bodyPr wrap="none" rtlCol="0">
            <a:spAutoFit/>
          </a:bodyPr>
          <a:lstStyle/>
          <a:p>
            <a:r>
              <a:rPr lang="en-GB" sz="2400" b="1" dirty="0">
                <a:solidFill>
                  <a:schemeClr val="accent2">
                    <a:lumMod val="60000"/>
                    <a:lumOff val="40000"/>
                  </a:schemeClr>
                </a:solidFill>
                <a:latin typeface="Century Gothic" panose="020B0502020202020204" pitchFamily="34" charset="0"/>
              </a:rPr>
              <a:t>Oxygen: 16           </a:t>
            </a:r>
            <a:endParaRPr lang="en-GB" sz="2400" b="1" baseline="-25000" dirty="0">
              <a:solidFill>
                <a:schemeClr val="accent2">
                  <a:lumMod val="60000"/>
                  <a:lumOff val="40000"/>
                </a:schemeClr>
              </a:solidFill>
              <a:latin typeface="Century Gothic" panose="020B0502020202020204" pitchFamily="34" charset="0"/>
            </a:endParaRPr>
          </a:p>
        </p:txBody>
      </p:sp>
      <p:sp>
        <p:nvSpPr>
          <p:cNvPr id="10" name="TextBox 9">
            <a:extLst>
              <a:ext uri="{FF2B5EF4-FFF2-40B4-BE49-F238E27FC236}">
                <a16:creationId xmlns:a16="http://schemas.microsoft.com/office/drawing/2014/main" id="{780BD6B0-94AC-1FDC-AA21-5FFD7008FCE4}"/>
              </a:ext>
            </a:extLst>
          </p:cNvPr>
          <p:cNvSpPr txBox="1"/>
          <p:nvPr/>
        </p:nvSpPr>
        <p:spPr>
          <a:xfrm>
            <a:off x="3817231" y="1439999"/>
            <a:ext cx="5307314" cy="830997"/>
          </a:xfrm>
          <a:prstGeom prst="rect">
            <a:avLst/>
          </a:prstGeom>
          <a:solidFill>
            <a:schemeClr val="bg1"/>
          </a:solidFill>
        </p:spPr>
        <p:txBody>
          <a:bodyPr wrap="square" rtlCol="0">
            <a:spAutoFit/>
          </a:bodyPr>
          <a:lstStyle/>
          <a:p>
            <a:r>
              <a:rPr lang="en-GB" sz="2400" b="1" dirty="0">
                <a:solidFill>
                  <a:schemeClr val="accent2">
                    <a:lumMod val="60000"/>
                    <a:lumOff val="40000"/>
                  </a:schemeClr>
                </a:solidFill>
                <a:latin typeface="Century Gothic" panose="020B0502020202020204" pitchFamily="34" charset="0"/>
              </a:rPr>
              <a:t>Al</a:t>
            </a:r>
            <a:r>
              <a:rPr lang="en-GB" sz="2400" b="1" baseline="-25000" dirty="0">
                <a:solidFill>
                  <a:schemeClr val="accent2">
                    <a:lumMod val="60000"/>
                    <a:lumOff val="40000"/>
                  </a:schemeClr>
                </a:solidFill>
                <a:latin typeface="Century Gothic" panose="020B0502020202020204" pitchFamily="34" charset="0"/>
              </a:rPr>
              <a:t>2</a:t>
            </a:r>
            <a:r>
              <a:rPr lang="en-GB" sz="2400" b="1" dirty="0">
                <a:solidFill>
                  <a:schemeClr val="accent2">
                    <a:lumMod val="60000"/>
                    <a:lumOff val="40000"/>
                  </a:schemeClr>
                </a:solidFill>
                <a:latin typeface="Century Gothic" panose="020B0502020202020204" pitchFamily="34" charset="0"/>
              </a:rPr>
              <a:t>O</a:t>
            </a:r>
            <a:r>
              <a:rPr lang="en-GB" sz="2400" b="1" baseline="-25000" dirty="0">
                <a:solidFill>
                  <a:schemeClr val="accent2">
                    <a:lumMod val="60000"/>
                    <a:lumOff val="40000"/>
                  </a:schemeClr>
                </a:solidFill>
                <a:latin typeface="Century Gothic" panose="020B0502020202020204" pitchFamily="34" charset="0"/>
              </a:rPr>
              <a:t>3</a:t>
            </a:r>
            <a:r>
              <a:rPr lang="en-GB" sz="2400" b="1" dirty="0">
                <a:solidFill>
                  <a:schemeClr val="accent2">
                    <a:lumMod val="60000"/>
                    <a:lumOff val="40000"/>
                  </a:schemeClr>
                </a:solidFill>
                <a:latin typeface="Century Gothic" panose="020B0502020202020204" pitchFamily="34" charset="0"/>
              </a:rPr>
              <a:t>:   (27 x 2) + (16 x 3)</a:t>
            </a:r>
          </a:p>
          <a:p>
            <a:r>
              <a:rPr lang="en-GB" sz="2400" b="1" baseline="-25000" dirty="0">
                <a:solidFill>
                  <a:schemeClr val="accent2">
                    <a:lumMod val="60000"/>
                    <a:lumOff val="40000"/>
                  </a:schemeClr>
                </a:solidFill>
                <a:latin typeface="Century Gothic" panose="020B0502020202020204" pitchFamily="34" charset="0"/>
              </a:rPr>
              <a:t>		</a:t>
            </a:r>
            <a:r>
              <a:rPr lang="en-GB" sz="2400" b="1" dirty="0">
                <a:solidFill>
                  <a:schemeClr val="accent2">
                    <a:lumMod val="60000"/>
                    <a:lumOff val="40000"/>
                  </a:schemeClr>
                </a:solidFill>
                <a:latin typeface="Century Gothic" panose="020B0502020202020204" pitchFamily="34" charset="0"/>
              </a:rPr>
              <a:t>54 + 48 = </a:t>
            </a:r>
            <a:r>
              <a:rPr lang="en-GB" sz="2400" b="1" u="sng" dirty="0">
                <a:solidFill>
                  <a:schemeClr val="accent2">
                    <a:lumMod val="60000"/>
                    <a:lumOff val="40000"/>
                  </a:schemeClr>
                </a:solidFill>
                <a:latin typeface="Century Gothic" panose="020B0502020202020204" pitchFamily="34" charset="0"/>
              </a:rPr>
              <a:t>102</a:t>
            </a:r>
          </a:p>
        </p:txBody>
      </p:sp>
      <p:sp>
        <p:nvSpPr>
          <p:cNvPr id="11" name="TextBox 10">
            <a:extLst>
              <a:ext uri="{FF2B5EF4-FFF2-40B4-BE49-F238E27FC236}">
                <a16:creationId xmlns:a16="http://schemas.microsoft.com/office/drawing/2014/main" id="{024C5080-ADF9-8616-234F-E39464171FE8}"/>
              </a:ext>
            </a:extLst>
          </p:cNvPr>
          <p:cNvSpPr txBox="1"/>
          <p:nvPr/>
        </p:nvSpPr>
        <p:spPr>
          <a:xfrm>
            <a:off x="1148156" y="2452716"/>
            <a:ext cx="7976389" cy="830997"/>
          </a:xfrm>
          <a:prstGeom prst="rect">
            <a:avLst/>
          </a:prstGeom>
          <a:solidFill>
            <a:schemeClr val="bg1"/>
          </a:solidFill>
        </p:spPr>
        <p:txBody>
          <a:bodyPr wrap="square" rtlCol="0">
            <a:spAutoFit/>
          </a:bodyPr>
          <a:lstStyle/>
          <a:p>
            <a:r>
              <a:rPr lang="en-GB" sz="2400" b="1" u="sng" dirty="0">
                <a:solidFill>
                  <a:schemeClr val="accent2">
                    <a:lumMod val="60000"/>
                    <a:lumOff val="40000"/>
                  </a:schemeClr>
                </a:solidFill>
                <a:latin typeface="Century Gothic" panose="020B0502020202020204" pitchFamily="34" charset="0"/>
              </a:rPr>
              <a:t> 54 </a:t>
            </a:r>
            <a:r>
              <a:rPr lang="en-GB" sz="2400" b="1" dirty="0">
                <a:solidFill>
                  <a:schemeClr val="accent2">
                    <a:lumMod val="60000"/>
                    <a:lumOff val="40000"/>
                  </a:schemeClr>
                </a:solidFill>
                <a:latin typeface="Century Gothic" panose="020B0502020202020204" pitchFamily="34" charset="0"/>
              </a:rPr>
              <a:t>   x 100  = 53% </a:t>
            </a:r>
            <a:endParaRPr lang="en-GB" sz="2400" b="1" u="sng" dirty="0">
              <a:solidFill>
                <a:schemeClr val="accent2">
                  <a:lumMod val="60000"/>
                  <a:lumOff val="40000"/>
                </a:schemeClr>
              </a:solidFill>
              <a:latin typeface="Century Gothic" panose="020B0502020202020204" pitchFamily="34" charset="0"/>
            </a:endParaRPr>
          </a:p>
          <a:p>
            <a:r>
              <a:rPr lang="en-GB" sz="2400" b="1" dirty="0">
                <a:solidFill>
                  <a:schemeClr val="accent2">
                    <a:lumMod val="60000"/>
                    <a:lumOff val="40000"/>
                  </a:schemeClr>
                </a:solidFill>
                <a:latin typeface="Century Gothic" panose="020B0502020202020204" pitchFamily="34" charset="0"/>
              </a:rPr>
              <a:t>102</a:t>
            </a:r>
          </a:p>
        </p:txBody>
      </p:sp>
      <p:sp>
        <p:nvSpPr>
          <p:cNvPr id="12" name="TextBox 11">
            <a:extLst>
              <a:ext uri="{FF2B5EF4-FFF2-40B4-BE49-F238E27FC236}">
                <a16:creationId xmlns:a16="http://schemas.microsoft.com/office/drawing/2014/main" id="{278B8130-C478-F046-4BEF-4E4B07195834}"/>
              </a:ext>
            </a:extLst>
          </p:cNvPr>
          <p:cNvSpPr txBox="1"/>
          <p:nvPr/>
        </p:nvSpPr>
        <p:spPr>
          <a:xfrm>
            <a:off x="1148155" y="4239858"/>
            <a:ext cx="7976389" cy="830997"/>
          </a:xfrm>
          <a:prstGeom prst="rect">
            <a:avLst/>
          </a:prstGeom>
          <a:solidFill>
            <a:schemeClr val="bg1"/>
          </a:solidFill>
        </p:spPr>
        <p:txBody>
          <a:bodyPr wrap="square" rtlCol="0">
            <a:spAutoFit/>
          </a:bodyPr>
          <a:lstStyle/>
          <a:p>
            <a:r>
              <a:rPr lang="en-GB" sz="2400" b="1" dirty="0">
                <a:solidFill>
                  <a:schemeClr val="accent2">
                    <a:lumMod val="60000"/>
                    <a:lumOff val="40000"/>
                  </a:schemeClr>
                </a:solidFill>
                <a:latin typeface="Century Gothic" panose="020B0502020202020204" pitchFamily="34" charset="0"/>
              </a:rPr>
              <a:t>1.53 x 1000 = 1530 g             </a:t>
            </a:r>
            <a:r>
              <a:rPr lang="en-GB" sz="2400" b="1" u="sng" dirty="0">
                <a:solidFill>
                  <a:schemeClr val="accent2">
                    <a:lumMod val="60000"/>
                    <a:lumOff val="40000"/>
                  </a:schemeClr>
                </a:solidFill>
                <a:latin typeface="Century Gothic" panose="020B0502020202020204" pitchFamily="34" charset="0"/>
              </a:rPr>
              <a:t>1530</a:t>
            </a:r>
            <a:r>
              <a:rPr lang="en-GB" sz="2400" b="1" dirty="0">
                <a:solidFill>
                  <a:schemeClr val="accent2">
                    <a:lumMod val="60000"/>
                    <a:lumOff val="40000"/>
                  </a:schemeClr>
                </a:solidFill>
                <a:latin typeface="Century Gothic" panose="020B0502020202020204" pitchFamily="34" charset="0"/>
              </a:rPr>
              <a:t> x 23 = 351.9 g </a:t>
            </a:r>
            <a:endParaRPr lang="en-GB" sz="2400" b="1" u="sng" dirty="0">
              <a:solidFill>
                <a:schemeClr val="accent2">
                  <a:lumMod val="60000"/>
                  <a:lumOff val="40000"/>
                </a:schemeClr>
              </a:solidFill>
              <a:latin typeface="Century Gothic" panose="020B0502020202020204" pitchFamily="34" charset="0"/>
            </a:endParaRPr>
          </a:p>
          <a:p>
            <a:r>
              <a:rPr lang="en-GB" sz="2400" b="1" dirty="0">
                <a:solidFill>
                  <a:schemeClr val="accent2">
                    <a:lumMod val="60000"/>
                    <a:lumOff val="40000"/>
                  </a:schemeClr>
                </a:solidFill>
                <a:latin typeface="Century Gothic" panose="020B0502020202020204" pitchFamily="34" charset="0"/>
              </a:rPr>
              <a:t>				      100</a:t>
            </a:r>
          </a:p>
        </p:txBody>
      </p:sp>
      <p:sp>
        <p:nvSpPr>
          <p:cNvPr id="15" name="TextBox 14">
            <a:extLst>
              <a:ext uri="{FF2B5EF4-FFF2-40B4-BE49-F238E27FC236}">
                <a16:creationId xmlns:a16="http://schemas.microsoft.com/office/drawing/2014/main" id="{FAC792D4-C645-4C94-5B57-7F1F5AB8DE5B}"/>
              </a:ext>
            </a:extLst>
          </p:cNvPr>
          <p:cNvSpPr txBox="1"/>
          <p:nvPr/>
        </p:nvSpPr>
        <p:spPr>
          <a:xfrm>
            <a:off x="1148155" y="5586448"/>
            <a:ext cx="8484748" cy="1200329"/>
          </a:xfrm>
          <a:prstGeom prst="rect">
            <a:avLst/>
          </a:prstGeom>
          <a:solidFill>
            <a:schemeClr val="bg1"/>
          </a:solidFill>
        </p:spPr>
        <p:txBody>
          <a:bodyPr wrap="square" rtlCol="0">
            <a:spAutoFit/>
          </a:bodyPr>
          <a:lstStyle/>
          <a:p>
            <a:r>
              <a:rPr lang="en-GB" sz="2400" b="1" dirty="0">
                <a:solidFill>
                  <a:schemeClr val="accent2">
                    <a:lumMod val="60000"/>
                    <a:lumOff val="40000"/>
                  </a:schemeClr>
                </a:solidFill>
                <a:latin typeface="Century Gothic" panose="020B0502020202020204" pitchFamily="34" charset="0"/>
              </a:rPr>
              <a:t>Bauxite can contain a varying amount of aluminium, between 16-25%, however compounds have fixed proportions of elements and do not vary. </a:t>
            </a:r>
            <a:endParaRPr lang="en-GB" sz="2400" b="1" baseline="-25000" dirty="0">
              <a:solidFill>
                <a:schemeClr val="accent2">
                  <a:lumMod val="60000"/>
                  <a:lumOff val="40000"/>
                </a:schemeClr>
              </a:solidFill>
              <a:latin typeface="Century Gothic" panose="020B0502020202020204" pitchFamily="34" charset="0"/>
            </a:endParaRPr>
          </a:p>
        </p:txBody>
      </p:sp>
    </p:spTree>
    <p:extLst>
      <p:ext uri="{BB962C8B-B14F-4D97-AF65-F5344CB8AC3E}">
        <p14:creationId xmlns:p14="http://schemas.microsoft.com/office/powerpoint/2010/main" val="107450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15" grpId="0" animBg="1"/>
    </p:bld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7918B41-E2EE-AAFF-F5E5-AA495B05B9E2}"/>
              </a:ext>
            </a:extLst>
          </p:cNvPr>
          <p:cNvPicPr>
            <a:picLocks noChangeAspect="1"/>
          </p:cNvPicPr>
          <p:nvPr/>
        </p:nvPicPr>
        <p:blipFill>
          <a:blip r:embed="rId3"/>
          <a:stretch>
            <a:fillRect/>
          </a:stretch>
        </p:blipFill>
        <p:spPr>
          <a:xfrm>
            <a:off x="540000" y="779667"/>
            <a:ext cx="10082604" cy="5891539"/>
          </a:xfrm>
          <a:prstGeom prst="rect">
            <a:avLst/>
          </a:prstGeom>
        </p:spPr>
      </p:pic>
      <p:sp>
        <p:nvSpPr>
          <p:cNvPr id="2" name="Title 1">
            <a:extLst>
              <a:ext uri="{FF2B5EF4-FFF2-40B4-BE49-F238E27FC236}">
                <a16:creationId xmlns:a16="http://schemas.microsoft.com/office/drawing/2014/main" id="{E494B74C-D6E9-8C47-B64D-4A7EA3FB90D0}"/>
              </a:ext>
            </a:extLst>
          </p:cNvPr>
          <p:cNvSpPr>
            <a:spLocks noGrp="1"/>
          </p:cNvSpPr>
          <p:nvPr>
            <p:ph type="title"/>
          </p:nvPr>
        </p:nvSpPr>
        <p:spPr/>
        <p:txBody>
          <a:bodyPr/>
          <a:lstStyle/>
          <a:p>
            <a:r>
              <a:rPr lang="en-US" dirty="0">
                <a:latin typeface="Century Gothic" panose="020B0502020202020204" pitchFamily="34" charset="0"/>
              </a:rPr>
              <a:t>Answers – Section C</a:t>
            </a:r>
          </a:p>
        </p:txBody>
      </p:sp>
      <p:sp>
        <p:nvSpPr>
          <p:cNvPr id="3" name="TextBox 2">
            <a:extLst>
              <a:ext uri="{FF2B5EF4-FFF2-40B4-BE49-F238E27FC236}">
                <a16:creationId xmlns:a16="http://schemas.microsoft.com/office/drawing/2014/main" id="{9A9E3805-D210-5A15-5A3B-F0A189EC4BE2}"/>
              </a:ext>
            </a:extLst>
          </p:cNvPr>
          <p:cNvSpPr txBox="1"/>
          <p:nvPr/>
        </p:nvSpPr>
        <p:spPr>
          <a:xfrm>
            <a:off x="539999" y="1073420"/>
            <a:ext cx="9420984" cy="830997"/>
          </a:xfrm>
          <a:prstGeom prst="rect">
            <a:avLst/>
          </a:prstGeom>
          <a:solidFill>
            <a:schemeClr val="bg1"/>
          </a:solidFill>
        </p:spPr>
        <p:txBody>
          <a:bodyPr wrap="square" rtlCol="0">
            <a:spAutoFit/>
          </a:bodyPr>
          <a:lstStyle/>
          <a:p>
            <a:r>
              <a:rPr lang="en-GB" sz="2400" b="1" dirty="0">
                <a:solidFill>
                  <a:schemeClr val="accent2">
                    <a:lumMod val="60000"/>
                    <a:lumOff val="40000"/>
                  </a:schemeClr>
                </a:solidFill>
                <a:latin typeface="Century Gothic" panose="020B0502020202020204" pitchFamily="34" charset="0"/>
              </a:rPr>
              <a:t>Aluminium is too reactive to be found as pure elemental aluminium. Instead, it is found in ores as aluminium oxide.</a:t>
            </a:r>
            <a:endParaRPr lang="en-GB" sz="2400" b="1" baseline="-25000" dirty="0">
              <a:solidFill>
                <a:schemeClr val="accent2">
                  <a:lumMod val="60000"/>
                  <a:lumOff val="40000"/>
                </a:schemeClr>
              </a:solidFill>
              <a:latin typeface="Century Gothic" panose="020B0502020202020204" pitchFamily="34" charset="0"/>
            </a:endParaRPr>
          </a:p>
        </p:txBody>
      </p:sp>
      <p:sp>
        <p:nvSpPr>
          <p:cNvPr id="4" name="TextBox 3">
            <a:extLst>
              <a:ext uri="{FF2B5EF4-FFF2-40B4-BE49-F238E27FC236}">
                <a16:creationId xmlns:a16="http://schemas.microsoft.com/office/drawing/2014/main" id="{0315CD34-4FFE-89BB-0945-080447218930}"/>
              </a:ext>
            </a:extLst>
          </p:cNvPr>
          <p:cNvSpPr txBox="1"/>
          <p:nvPr/>
        </p:nvSpPr>
        <p:spPr>
          <a:xfrm>
            <a:off x="540000" y="3791380"/>
            <a:ext cx="9745380" cy="830997"/>
          </a:xfrm>
          <a:prstGeom prst="rect">
            <a:avLst/>
          </a:prstGeom>
          <a:solidFill>
            <a:schemeClr val="bg1"/>
          </a:solidFill>
        </p:spPr>
        <p:txBody>
          <a:bodyPr wrap="square" rtlCol="0">
            <a:spAutoFit/>
          </a:bodyPr>
          <a:lstStyle/>
          <a:p>
            <a:r>
              <a:rPr lang="en-GB" sz="2400" b="1" dirty="0">
                <a:solidFill>
                  <a:schemeClr val="accent2">
                    <a:lumMod val="60000"/>
                    <a:lumOff val="40000"/>
                  </a:schemeClr>
                </a:solidFill>
                <a:latin typeface="Century Gothic" panose="020B0502020202020204" pitchFamily="34" charset="0"/>
              </a:rPr>
              <a:t>At the cathode you would see silver, solid metal being produced because Al</a:t>
            </a:r>
            <a:r>
              <a:rPr lang="en-GB" sz="2400" b="1" baseline="30000" dirty="0">
                <a:solidFill>
                  <a:schemeClr val="accent2">
                    <a:lumMod val="60000"/>
                    <a:lumOff val="40000"/>
                  </a:schemeClr>
                </a:solidFill>
                <a:latin typeface="Century Gothic" panose="020B0502020202020204" pitchFamily="34" charset="0"/>
              </a:rPr>
              <a:t>3+ </a:t>
            </a:r>
            <a:r>
              <a:rPr lang="en-GB" sz="2400" b="1" dirty="0">
                <a:solidFill>
                  <a:schemeClr val="accent2">
                    <a:lumMod val="60000"/>
                    <a:lumOff val="40000"/>
                  </a:schemeClr>
                </a:solidFill>
                <a:latin typeface="Century Gothic" panose="020B0502020202020204" pitchFamily="34" charset="0"/>
              </a:rPr>
              <a:t>ions have been reduced to form Al atoms.</a:t>
            </a:r>
            <a:endParaRPr lang="en-GB" sz="2400" b="1" baseline="30000" dirty="0">
              <a:solidFill>
                <a:schemeClr val="accent2">
                  <a:lumMod val="60000"/>
                  <a:lumOff val="40000"/>
                </a:schemeClr>
              </a:solidFill>
              <a:latin typeface="Century Gothic" panose="020B0502020202020204" pitchFamily="34" charset="0"/>
            </a:endParaRPr>
          </a:p>
        </p:txBody>
      </p:sp>
      <p:sp>
        <p:nvSpPr>
          <p:cNvPr id="8" name="TextBox 7">
            <a:extLst>
              <a:ext uri="{FF2B5EF4-FFF2-40B4-BE49-F238E27FC236}">
                <a16:creationId xmlns:a16="http://schemas.microsoft.com/office/drawing/2014/main" id="{8F89CB50-7870-2632-F507-31146E17EDC2}"/>
              </a:ext>
            </a:extLst>
          </p:cNvPr>
          <p:cNvSpPr txBox="1"/>
          <p:nvPr/>
        </p:nvSpPr>
        <p:spPr>
          <a:xfrm>
            <a:off x="539999" y="4599210"/>
            <a:ext cx="10354979" cy="830997"/>
          </a:xfrm>
          <a:prstGeom prst="rect">
            <a:avLst/>
          </a:prstGeom>
          <a:solidFill>
            <a:schemeClr val="bg1"/>
          </a:solidFill>
        </p:spPr>
        <p:txBody>
          <a:bodyPr wrap="square" rtlCol="0">
            <a:spAutoFit/>
          </a:bodyPr>
          <a:lstStyle/>
          <a:p>
            <a:r>
              <a:rPr lang="en-GB" sz="2400" b="1" dirty="0">
                <a:solidFill>
                  <a:schemeClr val="accent2">
                    <a:lumMod val="60000"/>
                    <a:lumOff val="40000"/>
                  </a:schemeClr>
                </a:solidFill>
                <a:latin typeface="Century Gothic" panose="020B0502020202020204" pitchFamily="34" charset="0"/>
              </a:rPr>
              <a:t>At the anode you would bubbles of transparent gas being produced because O</a:t>
            </a:r>
            <a:r>
              <a:rPr lang="en-GB" sz="2400" b="1" baseline="30000" dirty="0">
                <a:solidFill>
                  <a:schemeClr val="accent2">
                    <a:lumMod val="60000"/>
                    <a:lumOff val="40000"/>
                  </a:schemeClr>
                </a:solidFill>
                <a:latin typeface="Century Gothic" panose="020B0502020202020204" pitchFamily="34" charset="0"/>
              </a:rPr>
              <a:t>2</a:t>
            </a:r>
            <a:r>
              <a:rPr lang="en-GB" sz="2800" b="1" baseline="30000" dirty="0">
                <a:solidFill>
                  <a:schemeClr val="accent2">
                    <a:lumMod val="60000"/>
                    <a:lumOff val="40000"/>
                  </a:schemeClr>
                </a:solidFill>
                <a:latin typeface="Century Gothic" panose="020B0502020202020204" pitchFamily="34" charset="0"/>
              </a:rPr>
              <a:t>-</a:t>
            </a:r>
            <a:r>
              <a:rPr lang="en-GB" sz="2400" b="1" baseline="30000" dirty="0">
                <a:solidFill>
                  <a:schemeClr val="accent2">
                    <a:lumMod val="60000"/>
                    <a:lumOff val="40000"/>
                  </a:schemeClr>
                </a:solidFill>
                <a:latin typeface="Century Gothic" panose="020B0502020202020204" pitchFamily="34" charset="0"/>
              </a:rPr>
              <a:t> </a:t>
            </a:r>
            <a:r>
              <a:rPr lang="en-GB" sz="2400" b="1" dirty="0">
                <a:solidFill>
                  <a:schemeClr val="accent2">
                    <a:lumMod val="60000"/>
                    <a:lumOff val="40000"/>
                  </a:schemeClr>
                </a:solidFill>
                <a:latin typeface="Century Gothic" panose="020B0502020202020204" pitchFamily="34" charset="0"/>
              </a:rPr>
              <a:t>ions have been oxidised to form O</a:t>
            </a:r>
            <a:r>
              <a:rPr lang="en-GB" sz="2400" b="1" baseline="-25000" dirty="0">
                <a:solidFill>
                  <a:schemeClr val="accent2">
                    <a:lumMod val="60000"/>
                    <a:lumOff val="40000"/>
                  </a:schemeClr>
                </a:solidFill>
                <a:latin typeface="Century Gothic" panose="020B0502020202020204" pitchFamily="34" charset="0"/>
              </a:rPr>
              <a:t>2</a:t>
            </a:r>
            <a:r>
              <a:rPr lang="en-GB" sz="2400" b="1" dirty="0">
                <a:solidFill>
                  <a:schemeClr val="accent2">
                    <a:lumMod val="60000"/>
                    <a:lumOff val="40000"/>
                  </a:schemeClr>
                </a:solidFill>
                <a:latin typeface="Century Gothic" panose="020B0502020202020204" pitchFamily="34" charset="0"/>
              </a:rPr>
              <a:t> molecules.</a:t>
            </a:r>
            <a:endParaRPr lang="en-GB" sz="2400" b="1" baseline="30000" dirty="0">
              <a:solidFill>
                <a:schemeClr val="accent2">
                  <a:lumMod val="60000"/>
                  <a:lumOff val="40000"/>
                </a:schemeClr>
              </a:solidFill>
              <a:latin typeface="Century Gothic" panose="020B0502020202020204" pitchFamily="34" charset="0"/>
            </a:endParaRPr>
          </a:p>
        </p:txBody>
      </p:sp>
      <p:sp>
        <p:nvSpPr>
          <p:cNvPr id="10" name="TextBox 9">
            <a:extLst>
              <a:ext uri="{FF2B5EF4-FFF2-40B4-BE49-F238E27FC236}">
                <a16:creationId xmlns:a16="http://schemas.microsoft.com/office/drawing/2014/main" id="{3156E1C6-0B7E-2F24-6FF4-734934484FC1}"/>
              </a:ext>
            </a:extLst>
          </p:cNvPr>
          <p:cNvSpPr txBox="1"/>
          <p:nvPr/>
        </p:nvSpPr>
        <p:spPr>
          <a:xfrm>
            <a:off x="540000" y="5933341"/>
            <a:ext cx="10841362" cy="830997"/>
          </a:xfrm>
          <a:prstGeom prst="rect">
            <a:avLst/>
          </a:prstGeom>
          <a:solidFill>
            <a:schemeClr val="bg1"/>
          </a:solidFill>
        </p:spPr>
        <p:txBody>
          <a:bodyPr wrap="square" rtlCol="0">
            <a:spAutoFit/>
          </a:bodyPr>
          <a:lstStyle/>
          <a:p>
            <a:r>
              <a:rPr lang="en-GB" sz="2400" b="1" dirty="0">
                <a:solidFill>
                  <a:schemeClr val="accent2">
                    <a:lumMod val="60000"/>
                    <a:lumOff val="40000"/>
                  </a:schemeClr>
                </a:solidFill>
                <a:latin typeface="Century Gothic" panose="020B0502020202020204" pitchFamily="34" charset="0"/>
              </a:rPr>
              <a:t>It would be more expensive because more energy is needed to melt aluminium oxide which has a much higher melting point than cryolite.</a:t>
            </a:r>
            <a:endParaRPr lang="en-GB" sz="2400" b="1" baseline="-25000" dirty="0">
              <a:solidFill>
                <a:schemeClr val="accent2">
                  <a:lumMod val="60000"/>
                  <a:lumOff val="40000"/>
                </a:schemeClr>
              </a:solidFill>
              <a:latin typeface="Century Gothic" panose="020B0502020202020204" pitchFamily="34" charset="0"/>
            </a:endParaRPr>
          </a:p>
        </p:txBody>
      </p:sp>
    </p:spTree>
    <p:extLst>
      <p:ext uri="{BB962C8B-B14F-4D97-AF65-F5344CB8AC3E}">
        <p14:creationId xmlns:p14="http://schemas.microsoft.com/office/powerpoint/2010/main" val="2871953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8" grpId="0" animBg="1"/>
      <p:bldP spid="10" grpId="0" animBg="1"/>
    </p:bld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5FF9A3-E850-2C01-5A53-E57A14F041F9}"/>
              </a:ext>
            </a:extLst>
          </p:cNvPr>
          <p:cNvSpPr>
            <a:spLocks noGrp="1"/>
          </p:cNvSpPr>
          <p:nvPr>
            <p:ph type="title"/>
          </p:nvPr>
        </p:nvSpPr>
        <p:spPr/>
        <p:txBody>
          <a:bodyPr/>
          <a:lstStyle/>
          <a:p>
            <a:r>
              <a:rPr lang="en-GB" dirty="0">
                <a:latin typeface="Century Gothic" panose="020B0502020202020204" pitchFamily="34" charset="0"/>
              </a:rPr>
              <a:t>Risk Assessment</a:t>
            </a:r>
          </a:p>
        </p:txBody>
      </p:sp>
      <p:pic>
        <p:nvPicPr>
          <p:cNvPr id="4" name="Picture 3" descr="A close-up of a hazard warning sign&#10;&#10;Description automatically generated">
            <a:extLst>
              <a:ext uri="{FF2B5EF4-FFF2-40B4-BE49-F238E27FC236}">
                <a16:creationId xmlns:a16="http://schemas.microsoft.com/office/drawing/2014/main" id="{4FE1AD93-F41B-A3FE-9847-6B57A850C759}"/>
              </a:ext>
            </a:extLst>
          </p:cNvPr>
          <p:cNvPicPr>
            <a:picLocks noChangeAspect="1"/>
          </p:cNvPicPr>
          <p:nvPr/>
        </p:nvPicPr>
        <p:blipFill>
          <a:blip r:embed="rId2"/>
          <a:stretch>
            <a:fillRect/>
          </a:stretch>
        </p:blipFill>
        <p:spPr>
          <a:xfrm>
            <a:off x="3205565" y="901876"/>
            <a:ext cx="8183923" cy="5776887"/>
          </a:xfrm>
          <a:prstGeom prst="rect">
            <a:avLst/>
          </a:prstGeom>
          <a:ln>
            <a:solidFill>
              <a:schemeClr val="tx1"/>
            </a:solidFill>
          </a:ln>
        </p:spPr>
      </p:pic>
      <p:sp>
        <p:nvSpPr>
          <p:cNvPr id="6" name="TextBox 5">
            <a:extLst>
              <a:ext uri="{FF2B5EF4-FFF2-40B4-BE49-F238E27FC236}">
                <a16:creationId xmlns:a16="http://schemas.microsoft.com/office/drawing/2014/main" id="{E809547E-6DAF-EFB4-CC21-E0B611F8FBA2}"/>
              </a:ext>
            </a:extLst>
          </p:cNvPr>
          <p:cNvSpPr txBox="1"/>
          <p:nvPr/>
        </p:nvSpPr>
        <p:spPr>
          <a:xfrm>
            <a:off x="451412" y="886785"/>
            <a:ext cx="2488558" cy="2585323"/>
          </a:xfrm>
          <a:prstGeom prst="rect">
            <a:avLst/>
          </a:prstGeom>
          <a:noFill/>
        </p:spPr>
        <p:txBody>
          <a:bodyPr wrap="square">
            <a:spAutoFit/>
          </a:bodyPr>
          <a:lstStyle/>
          <a:p>
            <a:pPr marL="342900" indent="-342900">
              <a:buFont typeface="Arial" panose="020B0604020202020204" pitchFamily="34" charset="0"/>
              <a:buChar char="•"/>
            </a:pPr>
            <a:r>
              <a:rPr lang="en-GB" sz="1800" b="1" i="0" dirty="0">
                <a:solidFill>
                  <a:srgbClr val="000000"/>
                </a:solidFill>
                <a:effectLst/>
                <a:latin typeface="Century Gothic" panose="020B0502020202020204" pitchFamily="34" charset="0"/>
              </a:rPr>
              <a:t>A risk assessment </a:t>
            </a:r>
            <a:r>
              <a:rPr lang="en-GB" sz="1800" b="0" i="0" dirty="0">
                <a:solidFill>
                  <a:srgbClr val="000000"/>
                </a:solidFill>
                <a:effectLst/>
                <a:latin typeface="Century Gothic" panose="020B0502020202020204" pitchFamily="34" charset="0"/>
              </a:rPr>
              <a:t>must be completed for this practical</a:t>
            </a:r>
          </a:p>
          <a:p>
            <a:pPr marL="342900" indent="-342900">
              <a:buFont typeface="Arial" panose="020B0604020202020204" pitchFamily="34" charset="0"/>
              <a:buChar char="•"/>
            </a:pPr>
            <a:endParaRPr lang="en-GB" dirty="0">
              <a:solidFill>
                <a:srgbClr val="000000"/>
              </a:solidFill>
              <a:latin typeface="Century Gothic" panose="020B0502020202020204" pitchFamily="34" charset="0"/>
            </a:endParaRPr>
          </a:p>
          <a:p>
            <a:pPr marL="342900" indent="-342900">
              <a:buFont typeface="Arial" panose="020B0604020202020204" pitchFamily="34" charset="0"/>
              <a:buChar char="•"/>
            </a:pPr>
            <a:endParaRPr lang="en-GB" sz="1800" b="0" i="0" dirty="0">
              <a:solidFill>
                <a:srgbClr val="000000"/>
              </a:solidFill>
              <a:effectLst/>
              <a:latin typeface="Century Gothic" panose="020B0502020202020204" pitchFamily="34" charset="0"/>
            </a:endParaRPr>
          </a:p>
          <a:p>
            <a:pPr marL="342900" indent="-342900">
              <a:buFont typeface="Arial" panose="020B0604020202020204" pitchFamily="34" charset="0"/>
              <a:buChar char="•"/>
            </a:pPr>
            <a:r>
              <a:rPr lang="en-GB" sz="1800" dirty="0">
                <a:solidFill>
                  <a:srgbClr val="000000"/>
                </a:solidFill>
                <a:latin typeface="Century Gothic" panose="020B0502020202020204" pitchFamily="34" charset="0"/>
              </a:rPr>
              <a:t>The template risk assessment can be </a:t>
            </a:r>
            <a:r>
              <a:rPr lang="en-GB" sz="1800" dirty="0">
                <a:latin typeface="Century Gothic" panose="020B0502020202020204" pitchFamily="34" charset="0"/>
              </a:rPr>
              <a:t>found </a:t>
            </a:r>
            <a:r>
              <a:rPr lang="en-GB" sz="1800" dirty="0">
                <a:solidFill>
                  <a:schemeClr val="accent1"/>
                </a:solidFill>
                <a:latin typeface="Century Gothic" panose="020B0502020202020204" pitchFamily="34" charset="0"/>
                <a:hlinkClick r:id="rId3">
                  <a:extLst>
                    <a:ext uri="{A12FA001-AC4F-418D-AE19-62706E023703}">
                      <ahyp:hlinkClr xmlns:ahyp="http://schemas.microsoft.com/office/drawing/2018/hyperlinkcolor" val="tx"/>
                    </a:ext>
                  </a:extLst>
                </a:hlinkClick>
              </a:rPr>
              <a:t>here</a:t>
            </a:r>
            <a:r>
              <a:rPr lang="en-GB" sz="1800" dirty="0">
                <a:latin typeface="Century Gothic" panose="020B0502020202020204" pitchFamily="34" charset="0"/>
              </a:rPr>
              <a:t>.</a:t>
            </a:r>
            <a:endParaRPr lang="en-GB" sz="1800" b="0" i="0" dirty="0">
              <a:effectLst/>
              <a:latin typeface="Century Gothic" panose="020B0502020202020204" pitchFamily="34" charset="0"/>
            </a:endParaRPr>
          </a:p>
        </p:txBody>
      </p:sp>
    </p:spTree>
    <p:extLst>
      <p:ext uri="{BB962C8B-B14F-4D97-AF65-F5344CB8AC3E}">
        <p14:creationId xmlns:p14="http://schemas.microsoft.com/office/powerpoint/2010/main" val="145551155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7971E5-8B08-5F93-3F0B-F2E9B7FEBE24}"/>
              </a:ext>
            </a:extLst>
          </p:cNvPr>
          <p:cNvSpPr>
            <a:spLocks noGrp="1"/>
          </p:cNvSpPr>
          <p:nvPr>
            <p:ph type="title"/>
          </p:nvPr>
        </p:nvSpPr>
        <p:spPr>
          <a:xfrm>
            <a:off x="217271" y="-144077"/>
            <a:ext cx="10620000" cy="720000"/>
          </a:xfrm>
        </p:spPr>
        <p:txBody>
          <a:bodyPr/>
          <a:lstStyle/>
          <a:p>
            <a:r>
              <a:rPr lang="en-GB" dirty="0">
                <a:latin typeface="Century Gothic" panose="020B0502020202020204" pitchFamily="34" charset="0"/>
              </a:rPr>
              <a:t>Class practical: Extraction of metal from a match head</a:t>
            </a:r>
          </a:p>
        </p:txBody>
      </p:sp>
      <p:pic>
        <p:nvPicPr>
          <p:cNvPr id="3" name="Picture 2" descr="Diagram&#10;&#10;Description automatically generated">
            <a:extLst>
              <a:ext uri="{FF2B5EF4-FFF2-40B4-BE49-F238E27FC236}">
                <a16:creationId xmlns:a16="http://schemas.microsoft.com/office/drawing/2014/main" id="{C2AFC3F1-B4F7-10FB-E603-A5A307E42D13}"/>
              </a:ext>
            </a:extLst>
          </p:cNvPr>
          <p:cNvPicPr>
            <a:picLocks noChangeAspect="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t="14002" b="1"/>
          <a:stretch/>
        </p:blipFill>
        <p:spPr>
          <a:xfrm>
            <a:off x="167946" y="767443"/>
            <a:ext cx="11447175" cy="6090557"/>
          </a:xfrm>
          <a:prstGeom prst="rect">
            <a:avLst/>
          </a:prstGeom>
        </p:spPr>
      </p:pic>
    </p:spTree>
    <p:extLst>
      <p:ext uri="{BB962C8B-B14F-4D97-AF65-F5344CB8AC3E}">
        <p14:creationId xmlns:p14="http://schemas.microsoft.com/office/powerpoint/2010/main" val="32464401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312B80-6F91-F846-B16D-491D27C6968A}"/>
              </a:ext>
            </a:extLst>
          </p:cNvPr>
          <p:cNvSpPr>
            <a:spLocks noGrp="1"/>
          </p:cNvSpPr>
          <p:nvPr>
            <p:ph type="title"/>
          </p:nvPr>
        </p:nvSpPr>
        <p:spPr/>
        <p:txBody>
          <a:bodyPr/>
          <a:lstStyle/>
          <a:p>
            <a:r>
              <a:rPr lang="en-US">
                <a:latin typeface="Century Gothic" panose="020B0502020202020204" pitchFamily="34" charset="0"/>
              </a:rPr>
              <a:t>Answer the questions below.</a:t>
            </a:r>
          </a:p>
        </p:txBody>
      </p:sp>
      <p:sp>
        <p:nvSpPr>
          <p:cNvPr id="3" name="TextBox 2">
            <a:extLst>
              <a:ext uri="{FF2B5EF4-FFF2-40B4-BE49-F238E27FC236}">
                <a16:creationId xmlns:a16="http://schemas.microsoft.com/office/drawing/2014/main" id="{BE4F3523-268C-D64A-BE91-11249F4811AA}"/>
              </a:ext>
            </a:extLst>
          </p:cNvPr>
          <p:cNvSpPr txBox="1"/>
          <p:nvPr/>
        </p:nvSpPr>
        <p:spPr>
          <a:xfrm>
            <a:off x="540001" y="996078"/>
            <a:ext cx="10900632" cy="2308324"/>
          </a:xfrm>
          <a:prstGeom prst="rect">
            <a:avLst/>
          </a:prstGeom>
          <a:noFill/>
        </p:spPr>
        <p:txBody>
          <a:bodyPr wrap="square" rtlCol="0">
            <a:spAutoFit/>
          </a:bodyPr>
          <a:lstStyle/>
          <a:p>
            <a:pPr marL="457200" indent="-457200">
              <a:buAutoNum type="arabicPeriod"/>
            </a:pPr>
            <a:r>
              <a:rPr lang="en-GB" sz="2400" dirty="0">
                <a:latin typeface="Century Gothic" panose="020B0502020202020204" pitchFamily="34" charset="0"/>
              </a:rPr>
              <a:t>Aluminium is extracted by electrolysis. </a:t>
            </a:r>
          </a:p>
          <a:p>
            <a:r>
              <a:rPr lang="en-GB" sz="2400" dirty="0">
                <a:latin typeface="Century Gothic" panose="020B0502020202020204" pitchFamily="34" charset="0"/>
              </a:rPr>
              <a:t>Which answer best describes why aluminium cannot be extracted from its ore by heating aluminium oxide with carbon?</a:t>
            </a:r>
          </a:p>
          <a:p>
            <a:pPr marL="342900" indent="-342900">
              <a:buFont typeface="Wingdings" pitchFamily="2" charset="2"/>
              <a:buChar char="q"/>
            </a:pPr>
            <a:r>
              <a:rPr lang="en-GB" sz="2400" dirty="0">
                <a:latin typeface="Century Gothic" panose="020B0502020202020204" pitchFamily="34" charset="0"/>
              </a:rPr>
              <a:t>A. because aluminium is less reactive than hydrogen</a:t>
            </a:r>
          </a:p>
          <a:p>
            <a:pPr marL="342900" indent="-342900">
              <a:buFont typeface="Wingdings" pitchFamily="2" charset="2"/>
              <a:buChar char="q"/>
            </a:pPr>
            <a:r>
              <a:rPr lang="en-GB" sz="2400" dirty="0">
                <a:latin typeface="Century Gothic" panose="020B0502020202020204" pitchFamily="34" charset="0"/>
              </a:rPr>
              <a:t>B. because aluminium is more reactive than carbon</a:t>
            </a:r>
          </a:p>
          <a:p>
            <a:pPr marL="342900" indent="-342900">
              <a:buFont typeface="Wingdings" pitchFamily="2" charset="2"/>
              <a:buChar char="q"/>
            </a:pPr>
            <a:r>
              <a:rPr lang="en-GB" sz="2400" dirty="0">
                <a:latin typeface="Century Gothic" panose="020B0502020202020204" pitchFamily="34" charset="0"/>
              </a:rPr>
              <a:t>C. because aluminium is too reactive</a:t>
            </a:r>
          </a:p>
        </p:txBody>
      </p:sp>
      <p:sp>
        <p:nvSpPr>
          <p:cNvPr id="4" name="TextBox 3">
            <a:extLst>
              <a:ext uri="{FF2B5EF4-FFF2-40B4-BE49-F238E27FC236}">
                <a16:creationId xmlns:a16="http://schemas.microsoft.com/office/drawing/2014/main" id="{49D9FD6F-2370-714D-B4BC-9DA02B16D063}"/>
              </a:ext>
            </a:extLst>
          </p:cNvPr>
          <p:cNvSpPr txBox="1"/>
          <p:nvPr/>
        </p:nvSpPr>
        <p:spPr>
          <a:xfrm>
            <a:off x="540000" y="3584050"/>
            <a:ext cx="10900632" cy="1938992"/>
          </a:xfrm>
          <a:prstGeom prst="rect">
            <a:avLst/>
          </a:prstGeom>
          <a:noFill/>
        </p:spPr>
        <p:txBody>
          <a:bodyPr wrap="square" rtlCol="0">
            <a:spAutoFit/>
          </a:bodyPr>
          <a:lstStyle/>
          <a:p>
            <a:r>
              <a:rPr lang="en-GB" sz="2400" dirty="0">
                <a:latin typeface="Century Gothic" panose="020B0502020202020204" pitchFamily="34" charset="0"/>
              </a:rPr>
              <a:t>2. Why don't we usually carry out electrolysis on molten aluminium ore?</a:t>
            </a:r>
          </a:p>
          <a:p>
            <a:pPr marL="342900" indent="-342900">
              <a:buFont typeface="Wingdings" pitchFamily="2" charset="2"/>
              <a:buChar char="q"/>
            </a:pPr>
            <a:r>
              <a:rPr lang="en-GB" sz="2400" dirty="0">
                <a:latin typeface="Century Gothic" panose="020B0502020202020204" pitchFamily="34" charset="0"/>
              </a:rPr>
              <a:t>A. It is expensive to heat the ore to a high enough temperature to melt it.</a:t>
            </a:r>
          </a:p>
          <a:p>
            <a:pPr marL="342900" indent="-342900">
              <a:buFont typeface="Wingdings" pitchFamily="2" charset="2"/>
              <a:buChar char="q"/>
            </a:pPr>
            <a:r>
              <a:rPr lang="en-GB" sz="2400" dirty="0">
                <a:latin typeface="Century Gothic" panose="020B0502020202020204" pitchFamily="34" charset="0"/>
              </a:rPr>
              <a:t>B. Electrolysis can be carried out on solid aluminium ore.</a:t>
            </a:r>
          </a:p>
          <a:p>
            <a:pPr marL="342900" indent="-342900">
              <a:buFont typeface="Wingdings" pitchFamily="2" charset="2"/>
              <a:buChar char="q"/>
            </a:pPr>
            <a:r>
              <a:rPr lang="en-GB" sz="2400" dirty="0">
                <a:latin typeface="Century Gothic" panose="020B0502020202020204" pitchFamily="34" charset="0"/>
              </a:rPr>
              <a:t>C. It is too expensive to dissolve the aluminium ore in molten cryolite</a:t>
            </a:r>
          </a:p>
        </p:txBody>
      </p:sp>
      <p:sp>
        <p:nvSpPr>
          <p:cNvPr id="6" name="TextBox 5">
            <a:extLst>
              <a:ext uri="{FF2B5EF4-FFF2-40B4-BE49-F238E27FC236}">
                <a16:creationId xmlns:a16="http://schemas.microsoft.com/office/drawing/2014/main" id="{414A8B36-6BDF-BE4B-8892-9B947E7C3878}"/>
              </a:ext>
            </a:extLst>
          </p:cNvPr>
          <p:cNvSpPr txBox="1"/>
          <p:nvPr/>
        </p:nvSpPr>
        <p:spPr>
          <a:xfrm>
            <a:off x="540000" y="2291388"/>
            <a:ext cx="530915" cy="646331"/>
          </a:xfrm>
          <a:prstGeom prst="rect">
            <a:avLst/>
          </a:prstGeom>
          <a:noFill/>
        </p:spPr>
        <p:txBody>
          <a:bodyPr wrap="none" rtlCol="0">
            <a:spAutoFit/>
          </a:bodyPr>
          <a:lstStyle/>
          <a:p>
            <a:r>
              <a:rPr lang="en-GB" sz="3600" b="1" dirty="0">
                <a:solidFill>
                  <a:srgbClr val="0070C0"/>
                </a:solidFill>
              </a:rPr>
              <a:t>✓</a:t>
            </a:r>
          </a:p>
        </p:txBody>
      </p:sp>
      <p:sp>
        <p:nvSpPr>
          <p:cNvPr id="7" name="TextBox 6">
            <a:extLst>
              <a:ext uri="{FF2B5EF4-FFF2-40B4-BE49-F238E27FC236}">
                <a16:creationId xmlns:a16="http://schemas.microsoft.com/office/drawing/2014/main" id="{35D929A0-231D-1240-9D4E-D34941075FB6}"/>
              </a:ext>
            </a:extLst>
          </p:cNvPr>
          <p:cNvSpPr txBox="1"/>
          <p:nvPr/>
        </p:nvSpPr>
        <p:spPr>
          <a:xfrm>
            <a:off x="540000" y="3722549"/>
            <a:ext cx="530915" cy="646331"/>
          </a:xfrm>
          <a:prstGeom prst="rect">
            <a:avLst/>
          </a:prstGeom>
          <a:noFill/>
        </p:spPr>
        <p:txBody>
          <a:bodyPr wrap="none" rtlCol="0">
            <a:spAutoFit/>
          </a:bodyPr>
          <a:lstStyle/>
          <a:p>
            <a:r>
              <a:rPr lang="en-GB" sz="3600" b="1">
                <a:solidFill>
                  <a:srgbClr val="0070C0"/>
                </a:solidFill>
              </a:rPr>
              <a:t>✓</a:t>
            </a:r>
          </a:p>
        </p:txBody>
      </p:sp>
    </p:spTree>
    <p:extLst>
      <p:ext uri="{BB962C8B-B14F-4D97-AF65-F5344CB8AC3E}">
        <p14:creationId xmlns:p14="http://schemas.microsoft.com/office/powerpoint/2010/main" val="1224344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 name="Google Shape;100;p1">
            <a:extLst>
              <a:ext uri="{FF2B5EF4-FFF2-40B4-BE49-F238E27FC236}">
                <a16:creationId xmlns:a16="http://schemas.microsoft.com/office/drawing/2014/main" id="{A3F4895E-1D02-224B-8268-6EB01190633F}"/>
              </a:ext>
            </a:extLst>
          </p:cNvPr>
          <p:cNvSpPr txBox="1"/>
          <p:nvPr/>
        </p:nvSpPr>
        <p:spPr>
          <a:xfrm>
            <a:off x="355600" y="297765"/>
            <a:ext cx="11165840" cy="495516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i="0" u="sng" strike="noStrike" cap="none" dirty="0">
                <a:solidFill>
                  <a:schemeClr val="dk1"/>
                </a:solidFill>
                <a:latin typeface="Century Gothic"/>
                <a:ea typeface="Century Gothic"/>
                <a:cs typeface="Century Gothic"/>
                <a:sym typeface="Century Gothic"/>
              </a:rPr>
              <a:t>Extracting Metals by Electrolysis</a:t>
            </a:r>
          </a:p>
          <a:p>
            <a:pPr marL="0" marR="0" lvl="0" indent="0" algn="l" rtl="0">
              <a:lnSpc>
                <a:spcPct val="100000"/>
              </a:lnSpc>
              <a:spcBef>
                <a:spcPts val="0"/>
              </a:spcBef>
              <a:spcAft>
                <a:spcPts val="0"/>
              </a:spcAft>
              <a:buClr>
                <a:srgbClr val="000000"/>
              </a:buClr>
              <a:buSzPts val="2400"/>
              <a:buFont typeface="Arial"/>
              <a:buNone/>
            </a:pPr>
            <a:endParaRPr lang="en-GB" sz="2400" b="1" dirty="0">
              <a:solidFill>
                <a:schemeClr val="dk1"/>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2400"/>
              <a:buFont typeface="Arial"/>
              <a:buNone/>
            </a:pPr>
            <a:r>
              <a:rPr lang="en-GB" sz="2400" b="1" i="0" u="none" strike="noStrike" cap="none" dirty="0">
                <a:solidFill>
                  <a:schemeClr val="dk1"/>
                </a:solidFill>
                <a:latin typeface="Century Gothic"/>
                <a:ea typeface="Century Gothic"/>
                <a:cs typeface="Century Gothic"/>
                <a:sym typeface="Century Gothic"/>
              </a:rPr>
              <a:t>Answer the questions below.</a:t>
            </a:r>
          </a:p>
          <a:p>
            <a:pPr marL="0" marR="0" lvl="0" indent="0" algn="l" rtl="0">
              <a:lnSpc>
                <a:spcPct val="100000"/>
              </a:lnSpc>
              <a:spcBef>
                <a:spcPts val="0"/>
              </a:spcBef>
              <a:spcAft>
                <a:spcPts val="0"/>
              </a:spcAft>
              <a:buClr>
                <a:srgbClr val="000000"/>
              </a:buClr>
              <a:buSzPts val="2400"/>
              <a:buFont typeface="Arial"/>
              <a:buNone/>
            </a:pPr>
            <a:endParaRPr sz="1400" b="0" i="0" u="none" strike="noStrike" cap="none" dirty="0">
              <a:solidFill>
                <a:srgbClr val="000000"/>
              </a:solidFill>
              <a:latin typeface="Arial"/>
              <a:ea typeface="Arial"/>
              <a:cs typeface="Arial"/>
              <a:sym typeface="Arial"/>
            </a:endParaRPr>
          </a:p>
          <a:p>
            <a:pPr marL="457200" marR="0" lvl="0" indent="-457200" algn="l" rtl="0">
              <a:lnSpc>
                <a:spcPct val="100000"/>
              </a:lnSpc>
              <a:spcBef>
                <a:spcPts val="0"/>
              </a:spcBef>
              <a:spcAft>
                <a:spcPts val="0"/>
              </a:spcAft>
              <a:buClr>
                <a:schemeClr val="dk1"/>
              </a:buClr>
              <a:buSzPts val="2400"/>
              <a:buFont typeface="+mj-lt"/>
              <a:buAutoNum type="arabicPeriod"/>
            </a:pPr>
            <a:r>
              <a:rPr lang="en-GB" sz="2400" dirty="0">
                <a:solidFill>
                  <a:schemeClr val="dk1"/>
                </a:solidFill>
                <a:latin typeface="Century Gothic"/>
                <a:ea typeface="Century Gothic"/>
                <a:cs typeface="Century Gothic"/>
                <a:sym typeface="Century Gothic"/>
              </a:rPr>
              <a:t>What happens to metal atoms, that causes them to form positive ions?</a:t>
            </a:r>
            <a:endParaRPr lang="en-GB" sz="2400" b="0" i="0" u="none" strike="noStrike" cap="none" dirty="0">
              <a:solidFill>
                <a:schemeClr val="dk1"/>
              </a:solidFill>
              <a:latin typeface="Century Gothic"/>
              <a:ea typeface="Century Gothic"/>
              <a:cs typeface="Century Gothic"/>
              <a:sym typeface="Century Gothic"/>
            </a:endParaRPr>
          </a:p>
          <a:p>
            <a:pPr marL="609600" marR="0" lvl="0" indent="-457200" algn="l" rtl="0">
              <a:lnSpc>
                <a:spcPct val="100000"/>
              </a:lnSpc>
              <a:spcBef>
                <a:spcPts val="0"/>
              </a:spcBef>
              <a:spcAft>
                <a:spcPts val="0"/>
              </a:spcAft>
              <a:buClr>
                <a:schemeClr val="dk1"/>
              </a:buClr>
              <a:buSzPts val="2400"/>
              <a:buFont typeface="+mj-lt"/>
              <a:buAutoNum type="arabicPeriod"/>
            </a:pPr>
            <a:endParaRPr sz="2400" b="0" i="0" u="none" strike="noStrike" cap="none" dirty="0">
              <a:solidFill>
                <a:schemeClr val="dk1"/>
              </a:solidFill>
              <a:latin typeface="Century Gothic"/>
              <a:ea typeface="Century Gothic"/>
              <a:cs typeface="Century Gothic"/>
              <a:sym typeface="Century Gothic"/>
            </a:endParaRPr>
          </a:p>
          <a:p>
            <a:pPr marL="457200" lvl="0" indent="-457200">
              <a:buClr>
                <a:schemeClr val="dk1"/>
              </a:buClr>
              <a:buSzPts val="2400"/>
              <a:buFont typeface="+mj-lt"/>
              <a:buAutoNum type="arabicPeriod"/>
            </a:pPr>
            <a:r>
              <a:rPr lang="en-GB" sz="2400" b="0" i="0" u="none" strike="noStrike" cap="none" dirty="0">
                <a:solidFill>
                  <a:schemeClr val="dk1"/>
                </a:solidFill>
                <a:latin typeface="Century Gothic"/>
                <a:ea typeface="Century Gothic"/>
                <a:cs typeface="Century Gothic"/>
                <a:sym typeface="Century Gothic"/>
              </a:rPr>
              <a:t>What is another name for positive ions?</a:t>
            </a:r>
          </a:p>
          <a:p>
            <a:pPr marL="457200" marR="0" lvl="0" indent="-457200" algn="l" rtl="0">
              <a:lnSpc>
                <a:spcPct val="100000"/>
              </a:lnSpc>
              <a:spcBef>
                <a:spcPts val="0"/>
              </a:spcBef>
              <a:spcAft>
                <a:spcPts val="0"/>
              </a:spcAft>
              <a:buClr>
                <a:schemeClr val="dk1"/>
              </a:buClr>
              <a:buSzPts val="2400"/>
              <a:buFont typeface="+mj-lt"/>
              <a:buAutoNum type="arabicPeriod"/>
            </a:pPr>
            <a:endParaRPr sz="2400" b="0" i="0" u="none" strike="noStrike" cap="none" dirty="0">
              <a:solidFill>
                <a:schemeClr val="dk1"/>
              </a:solidFill>
              <a:latin typeface="Century Gothic"/>
              <a:ea typeface="Century Gothic"/>
              <a:cs typeface="Century Gothic"/>
              <a:sym typeface="Century Gothic"/>
            </a:endParaRPr>
          </a:p>
          <a:p>
            <a:pPr marL="457200" lvl="0" indent="-457200">
              <a:buClr>
                <a:schemeClr val="dk1"/>
              </a:buClr>
              <a:buSzPts val="2400"/>
              <a:buFont typeface="+mj-lt"/>
              <a:buAutoNum type="arabicPeriod"/>
            </a:pPr>
            <a:r>
              <a:rPr lang="en-GB" sz="2400" dirty="0">
                <a:solidFill>
                  <a:schemeClr val="dk1"/>
                </a:solidFill>
                <a:latin typeface="Century Gothic"/>
                <a:ea typeface="Century Gothic"/>
                <a:cs typeface="Century Gothic"/>
                <a:sym typeface="Century Gothic"/>
              </a:rPr>
              <a:t>Write the electronic configuration of a sodium atom.</a:t>
            </a:r>
          </a:p>
          <a:p>
            <a:pPr marL="457200" marR="0" lvl="0" indent="-457200" algn="l" rtl="0">
              <a:lnSpc>
                <a:spcPct val="100000"/>
              </a:lnSpc>
              <a:spcBef>
                <a:spcPts val="0"/>
              </a:spcBef>
              <a:spcAft>
                <a:spcPts val="0"/>
              </a:spcAft>
              <a:buClr>
                <a:schemeClr val="dk1"/>
              </a:buClr>
              <a:buSzPts val="2400"/>
              <a:buFont typeface="+mj-lt"/>
              <a:buAutoNum type="arabicPeriod"/>
            </a:pPr>
            <a:endParaRPr lang="en-GB" sz="2400" dirty="0">
              <a:solidFill>
                <a:schemeClr val="dk1"/>
              </a:solidFill>
              <a:latin typeface="Century Gothic"/>
              <a:ea typeface="Century Gothic"/>
              <a:cs typeface="Century Gothic"/>
              <a:sym typeface="Century Gothic"/>
            </a:endParaRPr>
          </a:p>
          <a:p>
            <a:pPr marL="457200" marR="0" lvl="0" indent="-457200" algn="l" rtl="0">
              <a:lnSpc>
                <a:spcPct val="100000"/>
              </a:lnSpc>
              <a:spcBef>
                <a:spcPts val="0"/>
              </a:spcBef>
              <a:spcAft>
                <a:spcPts val="0"/>
              </a:spcAft>
              <a:buClr>
                <a:schemeClr val="dk1"/>
              </a:buClr>
              <a:buSzPts val="2400"/>
              <a:buFont typeface="+mj-lt"/>
              <a:buAutoNum type="arabicPeriod"/>
            </a:pPr>
            <a:r>
              <a:rPr lang="en-GB" sz="2400" b="0" i="0" u="none" strike="noStrike" cap="none" dirty="0">
                <a:solidFill>
                  <a:schemeClr val="dk1"/>
                </a:solidFill>
                <a:latin typeface="Century Gothic"/>
                <a:ea typeface="Century Gothic"/>
                <a:cs typeface="Century Gothic"/>
                <a:sym typeface="Century Gothic"/>
              </a:rPr>
              <a:t>Write the electronic configuration of a sodium ion. </a:t>
            </a:r>
          </a:p>
          <a:p>
            <a:pPr marL="457200" marR="0" lvl="0" indent="-457200" algn="l" rtl="0">
              <a:lnSpc>
                <a:spcPct val="100000"/>
              </a:lnSpc>
              <a:spcBef>
                <a:spcPts val="0"/>
              </a:spcBef>
              <a:spcAft>
                <a:spcPts val="0"/>
              </a:spcAft>
              <a:buClr>
                <a:schemeClr val="dk1"/>
              </a:buClr>
              <a:buSzPts val="2400"/>
              <a:buFont typeface="+mj-lt"/>
              <a:buAutoNum type="arabicPeriod"/>
            </a:pPr>
            <a:endParaRPr lang="en-GB" sz="2400" dirty="0">
              <a:solidFill>
                <a:schemeClr val="dk1"/>
              </a:solidFill>
              <a:latin typeface="Century Gothic"/>
              <a:ea typeface="Century Gothic"/>
              <a:cs typeface="Century Gothic"/>
              <a:sym typeface="Century Gothic"/>
            </a:endParaRPr>
          </a:p>
          <a:p>
            <a:pPr marL="457200" lvl="0" indent="-457200">
              <a:buClr>
                <a:schemeClr val="dk1"/>
              </a:buClr>
              <a:buSzPts val="2400"/>
              <a:buFont typeface="+mj-lt"/>
              <a:buAutoNum type="arabicPeriod"/>
            </a:pPr>
            <a:r>
              <a:rPr lang="en-GB" sz="2400" dirty="0">
                <a:solidFill>
                  <a:schemeClr val="dk1"/>
                </a:solidFill>
                <a:latin typeface="Century Gothic"/>
                <a:ea typeface="Century Gothic"/>
                <a:cs typeface="Century Gothic"/>
                <a:sym typeface="Century Gothic"/>
              </a:rPr>
              <a:t>Which electrode will attract positive ions in an electrolysis set-up?</a:t>
            </a:r>
          </a:p>
          <a:p>
            <a:pPr marR="0" lvl="0" algn="l" rtl="0">
              <a:lnSpc>
                <a:spcPct val="100000"/>
              </a:lnSpc>
              <a:spcBef>
                <a:spcPts val="0"/>
              </a:spcBef>
              <a:spcAft>
                <a:spcPts val="0"/>
              </a:spcAft>
              <a:buClr>
                <a:schemeClr val="dk1"/>
              </a:buClr>
              <a:buSzPts val="2400"/>
            </a:pPr>
            <a:endParaRPr sz="1400" b="0" i="0" u="none" strike="noStrike" cap="none" dirty="0">
              <a:solidFill>
                <a:srgbClr val="000000"/>
              </a:solidFill>
              <a:latin typeface="Arial"/>
              <a:ea typeface="Arial"/>
              <a:cs typeface="Arial"/>
              <a:sym typeface="Arial"/>
            </a:endParaRPr>
          </a:p>
        </p:txBody>
      </p:sp>
      <p:sp>
        <p:nvSpPr>
          <p:cNvPr id="9" name="Google Shape;101;p1">
            <a:extLst>
              <a:ext uri="{FF2B5EF4-FFF2-40B4-BE49-F238E27FC236}">
                <a16:creationId xmlns:a16="http://schemas.microsoft.com/office/drawing/2014/main" id="{4654A9D9-6C37-6043-966A-926AD886CE54}"/>
              </a:ext>
            </a:extLst>
          </p:cNvPr>
          <p:cNvSpPr txBox="1"/>
          <p:nvPr/>
        </p:nvSpPr>
        <p:spPr>
          <a:xfrm>
            <a:off x="834702" y="1999022"/>
            <a:ext cx="10117242"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i="0" u="none" strike="noStrike" cap="none" dirty="0">
                <a:solidFill>
                  <a:schemeClr val="accent1"/>
                </a:solidFill>
                <a:latin typeface="Century Gothic"/>
                <a:ea typeface="Century Gothic"/>
                <a:cs typeface="Century Gothic"/>
                <a:sym typeface="Century Gothic"/>
              </a:rPr>
              <a:t>Metal atoms lose electrons to form positive ions</a:t>
            </a:r>
            <a:endParaRPr sz="1400" b="1" i="0" u="none" strike="noStrike" cap="none" dirty="0">
              <a:solidFill>
                <a:schemeClr val="accent1"/>
              </a:solidFill>
              <a:latin typeface="Arial"/>
              <a:ea typeface="Arial"/>
              <a:cs typeface="Arial"/>
              <a:sym typeface="Arial"/>
            </a:endParaRPr>
          </a:p>
        </p:txBody>
      </p:sp>
      <p:sp>
        <p:nvSpPr>
          <p:cNvPr id="10" name="Google Shape;102;p1">
            <a:extLst>
              <a:ext uri="{FF2B5EF4-FFF2-40B4-BE49-F238E27FC236}">
                <a16:creationId xmlns:a16="http://schemas.microsoft.com/office/drawing/2014/main" id="{7007BDE7-78B3-F74C-9793-1F982B884727}"/>
              </a:ext>
            </a:extLst>
          </p:cNvPr>
          <p:cNvSpPr txBox="1"/>
          <p:nvPr/>
        </p:nvSpPr>
        <p:spPr>
          <a:xfrm>
            <a:off x="849942" y="2731780"/>
            <a:ext cx="7646635"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i="0" u="none" strike="noStrike" cap="none" dirty="0">
                <a:solidFill>
                  <a:schemeClr val="accent1"/>
                </a:solidFill>
                <a:latin typeface="Century Gothic"/>
                <a:ea typeface="Century Gothic"/>
                <a:cs typeface="Century Gothic"/>
                <a:sym typeface="Century Gothic"/>
              </a:rPr>
              <a:t>Another name for a positive ion is a ‘cation’</a:t>
            </a:r>
            <a:endParaRPr sz="1400" b="1" i="0" u="none" strike="noStrike" cap="none" dirty="0">
              <a:solidFill>
                <a:schemeClr val="accent1"/>
              </a:solidFill>
              <a:latin typeface="Arial"/>
              <a:ea typeface="Arial"/>
              <a:cs typeface="Arial"/>
              <a:sym typeface="Arial"/>
            </a:endParaRPr>
          </a:p>
        </p:txBody>
      </p:sp>
      <p:sp>
        <p:nvSpPr>
          <p:cNvPr id="11" name="Google Shape;103;p1">
            <a:extLst>
              <a:ext uri="{FF2B5EF4-FFF2-40B4-BE49-F238E27FC236}">
                <a16:creationId xmlns:a16="http://schemas.microsoft.com/office/drawing/2014/main" id="{F230D780-A99A-B54A-8195-1ED9B4CEFD7D}"/>
              </a:ext>
            </a:extLst>
          </p:cNvPr>
          <p:cNvSpPr txBox="1"/>
          <p:nvPr/>
        </p:nvSpPr>
        <p:spPr>
          <a:xfrm>
            <a:off x="819462" y="3460475"/>
            <a:ext cx="7646635"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i="0" u="none" strike="noStrike" cap="none" dirty="0">
                <a:solidFill>
                  <a:schemeClr val="accent1"/>
                </a:solidFill>
                <a:latin typeface="Century Gothic"/>
                <a:ea typeface="Century Gothic"/>
                <a:cs typeface="Century Gothic"/>
                <a:sym typeface="Century Gothic"/>
              </a:rPr>
              <a:t>2, 8, 1</a:t>
            </a:r>
            <a:endParaRPr sz="1400" b="1" i="0" u="none" strike="noStrike" cap="none" dirty="0">
              <a:solidFill>
                <a:schemeClr val="accent1"/>
              </a:solidFill>
              <a:latin typeface="Arial"/>
              <a:ea typeface="Arial"/>
              <a:cs typeface="Arial"/>
              <a:sym typeface="Arial"/>
            </a:endParaRPr>
          </a:p>
        </p:txBody>
      </p:sp>
      <p:sp>
        <p:nvSpPr>
          <p:cNvPr id="12" name="Google Shape;103;p1">
            <a:extLst>
              <a:ext uri="{FF2B5EF4-FFF2-40B4-BE49-F238E27FC236}">
                <a16:creationId xmlns:a16="http://schemas.microsoft.com/office/drawing/2014/main" id="{C57369B5-7BE9-B34A-AE7A-6E61CE89FF40}"/>
              </a:ext>
            </a:extLst>
          </p:cNvPr>
          <p:cNvSpPr txBox="1"/>
          <p:nvPr/>
        </p:nvSpPr>
        <p:spPr>
          <a:xfrm>
            <a:off x="788981" y="4135489"/>
            <a:ext cx="7646635"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i="0" u="none" strike="noStrike" cap="none" dirty="0">
                <a:solidFill>
                  <a:schemeClr val="accent1"/>
                </a:solidFill>
                <a:latin typeface="Century Gothic"/>
                <a:ea typeface="Century Gothic"/>
                <a:cs typeface="Century Gothic"/>
                <a:sym typeface="Century Gothic"/>
              </a:rPr>
              <a:t>[2, 8]</a:t>
            </a:r>
            <a:r>
              <a:rPr lang="en-GB" sz="2400" b="1" i="0" u="none" strike="noStrike" cap="none" baseline="30000" dirty="0">
                <a:solidFill>
                  <a:schemeClr val="accent1"/>
                </a:solidFill>
                <a:latin typeface="Century Gothic"/>
                <a:ea typeface="Century Gothic"/>
                <a:cs typeface="Century Gothic"/>
                <a:sym typeface="Century Gothic"/>
              </a:rPr>
              <a:t>+1</a:t>
            </a:r>
            <a:endParaRPr sz="1400" b="1" i="0" u="none" strike="noStrike" cap="none" baseline="30000" dirty="0">
              <a:solidFill>
                <a:schemeClr val="accent1"/>
              </a:solidFill>
              <a:latin typeface="Arial"/>
              <a:ea typeface="Arial"/>
              <a:cs typeface="Arial"/>
              <a:sym typeface="Arial"/>
            </a:endParaRPr>
          </a:p>
        </p:txBody>
      </p:sp>
      <p:sp>
        <p:nvSpPr>
          <p:cNvPr id="13" name="Google Shape;103;p1">
            <a:extLst>
              <a:ext uri="{FF2B5EF4-FFF2-40B4-BE49-F238E27FC236}">
                <a16:creationId xmlns:a16="http://schemas.microsoft.com/office/drawing/2014/main" id="{8763EA1F-D884-B946-9EA6-0EF7183610B9}"/>
              </a:ext>
            </a:extLst>
          </p:cNvPr>
          <p:cNvSpPr txBox="1"/>
          <p:nvPr/>
        </p:nvSpPr>
        <p:spPr>
          <a:xfrm>
            <a:off x="804221" y="4942352"/>
            <a:ext cx="8888419" cy="83095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dirty="0">
                <a:solidFill>
                  <a:schemeClr val="accent1"/>
                </a:solidFill>
                <a:latin typeface="Century Gothic"/>
                <a:ea typeface="Century Gothic"/>
                <a:cs typeface="Century Gothic"/>
                <a:sym typeface="Century Gothic"/>
              </a:rPr>
              <a:t>T</a:t>
            </a:r>
            <a:r>
              <a:rPr lang="en-GB" sz="2400" b="1" i="0" u="none" strike="noStrike" cap="none" dirty="0">
                <a:solidFill>
                  <a:schemeClr val="accent1"/>
                </a:solidFill>
                <a:latin typeface="Century Gothic"/>
                <a:ea typeface="Century Gothic"/>
                <a:cs typeface="Century Gothic"/>
                <a:sym typeface="Century Gothic"/>
              </a:rPr>
              <a:t>he cathode will attract the positive ions in an electrolysis set-up. (the </a:t>
            </a:r>
            <a:r>
              <a:rPr lang="en-GB" sz="2400" b="1" i="0" u="sng" strike="noStrike" cap="none" dirty="0">
                <a:solidFill>
                  <a:schemeClr val="accent1"/>
                </a:solidFill>
                <a:latin typeface="Century Gothic"/>
                <a:ea typeface="Century Gothic"/>
                <a:cs typeface="Century Gothic"/>
                <a:sym typeface="Century Gothic"/>
              </a:rPr>
              <a:t>cat</a:t>
            </a:r>
            <a:r>
              <a:rPr lang="en-GB" sz="2400" b="1" i="0" u="none" strike="noStrike" cap="none" dirty="0">
                <a:solidFill>
                  <a:schemeClr val="accent1"/>
                </a:solidFill>
                <a:latin typeface="Century Gothic"/>
                <a:ea typeface="Century Gothic"/>
                <a:cs typeface="Century Gothic"/>
                <a:sym typeface="Century Gothic"/>
              </a:rPr>
              <a:t>ions are attracted to the </a:t>
            </a:r>
            <a:r>
              <a:rPr lang="en-GB" sz="2400" b="1" i="0" u="sng" strike="noStrike" cap="none" dirty="0">
                <a:solidFill>
                  <a:schemeClr val="accent1"/>
                </a:solidFill>
                <a:latin typeface="Century Gothic"/>
                <a:ea typeface="Century Gothic"/>
                <a:cs typeface="Century Gothic"/>
                <a:sym typeface="Century Gothic"/>
              </a:rPr>
              <a:t>cat</a:t>
            </a:r>
            <a:r>
              <a:rPr lang="en-GB" sz="2400" b="1" i="0" u="none" strike="noStrike" cap="none" dirty="0">
                <a:solidFill>
                  <a:schemeClr val="accent1"/>
                </a:solidFill>
                <a:latin typeface="Century Gothic"/>
                <a:ea typeface="Century Gothic"/>
                <a:cs typeface="Century Gothic"/>
                <a:sym typeface="Century Gothic"/>
              </a:rPr>
              <a:t>hode)</a:t>
            </a:r>
            <a:endParaRPr sz="1400" b="1" i="0" u="none" strike="noStrike" cap="none" dirty="0">
              <a:solidFill>
                <a:schemeClr val="accent1"/>
              </a:solidFill>
              <a:latin typeface="Arial"/>
              <a:ea typeface="Arial"/>
              <a:cs typeface="Arial"/>
              <a:sym typeface="Arial"/>
            </a:endParaRPr>
          </a:p>
        </p:txBody>
      </p:sp>
      <p:pic>
        <p:nvPicPr>
          <p:cNvPr id="2" name="Picture 1" descr="A picture containing clipart&#10;&#10;Description automatically generated">
            <a:extLst>
              <a:ext uri="{FF2B5EF4-FFF2-40B4-BE49-F238E27FC236}">
                <a16:creationId xmlns:a16="http://schemas.microsoft.com/office/drawing/2014/main" id="{26D56077-CEF8-37CB-BDE1-5AEFF79A7E9D}"/>
              </a:ext>
            </a:extLst>
          </p:cNvPr>
          <p:cNvPicPr>
            <a:picLocks noChangeAspect="1"/>
          </p:cNvPicPr>
          <p:nvPr/>
        </p:nvPicPr>
        <p:blipFill>
          <a:blip r:embed="rId3">
            <a:clrChange>
              <a:clrFrom>
                <a:srgbClr val="FEFEFE"/>
              </a:clrFrom>
              <a:clrTo>
                <a:srgbClr val="FEFEFE">
                  <a:alpha val="0"/>
                </a:srgbClr>
              </a:clrTo>
            </a:clrChange>
          </a:blip>
          <a:stretch>
            <a:fillRect/>
          </a:stretch>
        </p:blipFill>
        <p:spPr>
          <a:xfrm>
            <a:off x="10482943" y="5825856"/>
            <a:ext cx="1121360" cy="536108"/>
          </a:xfrm>
          <a:prstGeom prst="rect">
            <a:avLst/>
          </a:prstGeom>
        </p:spPr>
      </p:pic>
    </p:spTree>
    <p:extLst>
      <p:ext uri="{BB962C8B-B14F-4D97-AF65-F5344CB8AC3E}">
        <p14:creationId xmlns:p14="http://schemas.microsoft.com/office/powerpoint/2010/main" val="2998874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0F0A34-8226-A241-BB87-E02C0E43B851}"/>
              </a:ext>
            </a:extLst>
          </p:cNvPr>
          <p:cNvSpPr>
            <a:spLocks noGrp="1"/>
          </p:cNvSpPr>
          <p:nvPr>
            <p:ph type="title"/>
          </p:nvPr>
        </p:nvSpPr>
        <p:spPr/>
        <p:txBody>
          <a:bodyPr/>
          <a:lstStyle/>
          <a:p>
            <a:endParaRPr lang="en-US">
              <a:latin typeface="Century Gothic" panose="020B0502020202020204" pitchFamily="34" charset="0"/>
            </a:endParaRPr>
          </a:p>
        </p:txBody>
      </p:sp>
      <p:graphicFrame>
        <p:nvGraphicFramePr>
          <p:cNvPr id="3" name="Table 3">
            <a:extLst>
              <a:ext uri="{FF2B5EF4-FFF2-40B4-BE49-F238E27FC236}">
                <a16:creationId xmlns:a16="http://schemas.microsoft.com/office/drawing/2014/main" id="{2D1EACB4-F44A-B74F-9ED5-BE0F8D4E6DF6}"/>
              </a:ext>
            </a:extLst>
          </p:cNvPr>
          <p:cNvGraphicFramePr>
            <a:graphicFrameLocks noGrp="1"/>
          </p:cNvGraphicFramePr>
          <p:nvPr>
            <p:extLst>
              <p:ext uri="{D42A27DB-BD31-4B8C-83A1-F6EECF244321}">
                <p14:modId xmlns:p14="http://schemas.microsoft.com/office/powerpoint/2010/main" val="3422998616"/>
              </p:ext>
            </p:extLst>
          </p:nvPr>
        </p:nvGraphicFramePr>
        <p:xfrm>
          <a:off x="1496491" y="2232469"/>
          <a:ext cx="8128000" cy="2393061"/>
        </p:xfrm>
        <a:graphic>
          <a:graphicData uri="http://schemas.openxmlformats.org/drawingml/2006/table">
            <a:tbl>
              <a:tblPr firstRow="1" bandRow="1">
                <a:tableStyleId>{5940675A-B579-460E-94D1-54222C63F5DA}</a:tableStyleId>
              </a:tblPr>
              <a:tblGrid>
                <a:gridCol w="4064000">
                  <a:extLst>
                    <a:ext uri="{9D8B030D-6E8A-4147-A177-3AD203B41FA5}">
                      <a16:colId xmlns:a16="http://schemas.microsoft.com/office/drawing/2014/main" val="1642615921"/>
                    </a:ext>
                  </a:extLst>
                </a:gridCol>
                <a:gridCol w="4064000">
                  <a:extLst>
                    <a:ext uri="{9D8B030D-6E8A-4147-A177-3AD203B41FA5}">
                      <a16:colId xmlns:a16="http://schemas.microsoft.com/office/drawing/2014/main" val="3812992782"/>
                    </a:ext>
                  </a:extLst>
                </a:gridCol>
              </a:tblGrid>
              <a:tr h="785043">
                <a:tc gridSpan="2">
                  <a:txBody>
                    <a:bodyPr/>
                    <a:lstStyle/>
                    <a:p>
                      <a:r>
                        <a:rPr lang="en-US" sz="2800" dirty="0">
                          <a:latin typeface="Century Gothic" panose="020B0502020202020204" pitchFamily="34" charset="0"/>
                        </a:rPr>
                        <a:t>Lesson C4.2.8</a:t>
                      </a:r>
                    </a:p>
                  </a:txBody>
                  <a:tcPr/>
                </a:tc>
                <a:tc hMerge="1">
                  <a:txBody>
                    <a:bodyPr/>
                    <a:lstStyle/>
                    <a:p>
                      <a:endParaRPr lang="en-US">
                        <a:latin typeface="Century Gothic" panose="020B0502020202020204" pitchFamily="34" charset="0"/>
                      </a:endParaRPr>
                    </a:p>
                  </a:txBody>
                  <a:tcPr/>
                </a:tc>
                <a:extLst>
                  <a:ext uri="{0D108BD9-81ED-4DB2-BD59-A6C34878D82A}">
                    <a16:rowId xmlns:a16="http://schemas.microsoft.com/office/drawing/2014/main" val="3837581013"/>
                  </a:ext>
                </a:extLst>
              </a:tr>
              <a:tr h="785043">
                <a:tc>
                  <a:txBody>
                    <a:bodyPr/>
                    <a:lstStyle/>
                    <a:p>
                      <a:r>
                        <a:rPr lang="en-US">
                          <a:latin typeface="Century Gothic" panose="020B0502020202020204" pitchFamily="34" charset="0"/>
                        </a:rPr>
                        <a:t>What was good about this lesson?</a:t>
                      </a:r>
                    </a:p>
                  </a:txBody>
                  <a:tcPr/>
                </a:tc>
                <a:tc>
                  <a:txBody>
                    <a:bodyPr/>
                    <a:lstStyle/>
                    <a:p>
                      <a:r>
                        <a:rPr lang="en-US">
                          <a:latin typeface="Century Gothic" panose="020B0502020202020204" pitchFamily="34" charset="0"/>
                        </a:rPr>
                        <a:t>What can we do to improve this lesson?</a:t>
                      </a:r>
                    </a:p>
                  </a:txBody>
                  <a:tcPr/>
                </a:tc>
                <a:extLst>
                  <a:ext uri="{0D108BD9-81ED-4DB2-BD59-A6C34878D82A}">
                    <a16:rowId xmlns:a16="http://schemas.microsoft.com/office/drawing/2014/main" val="1645917218"/>
                  </a:ext>
                </a:extLst>
              </a:tr>
              <a:tr h="822975">
                <a:tc>
                  <a:txBody>
                    <a:bodyPr/>
                    <a:lstStyle/>
                    <a:p>
                      <a:endParaRPr lang="en-US">
                        <a:latin typeface="Century Gothic" panose="020B0502020202020204" pitchFamily="34" charset="0"/>
                      </a:endParaRPr>
                    </a:p>
                  </a:txBody>
                  <a:tcPr/>
                </a:tc>
                <a:tc>
                  <a:txBody>
                    <a:bodyPr/>
                    <a:lstStyle/>
                    <a:p>
                      <a:endParaRPr lang="en-US" dirty="0">
                        <a:latin typeface="Century Gothic" panose="020B0502020202020204" pitchFamily="34" charset="0"/>
                      </a:endParaRPr>
                    </a:p>
                  </a:txBody>
                  <a:tcPr/>
                </a:tc>
                <a:extLst>
                  <a:ext uri="{0D108BD9-81ED-4DB2-BD59-A6C34878D82A}">
                    <a16:rowId xmlns:a16="http://schemas.microsoft.com/office/drawing/2014/main" val="3362698623"/>
                  </a:ext>
                </a:extLst>
              </a:tr>
            </a:tbl>
          </a:graphicData>
        </a:graphic>
      </p:graphicFrame>
      <p:sp>
        <p:nvSpPr>
          <p:cNvPr id="4" name="TextBox 3">
            <a:extLst>
              <a:ext uri="{FF2B5EF4-FFF2-40B4-BE49-F238E27FC236}">
                <a16:creationId xmlns:a16="http://schemas.microsoft.com/office/drawing/2014/main" id="{0CA90EEB-C2F3-6E47-A765-96DB893579C0}"/>
              </a:ext>
            </a:extLst>
          </p:cNvPr>
          <p:cNvSpPr txBox="1"/>
          <p:nvPr/>
        </p:nvSpPr>
        <p:spPr>
          <a:xfrm>
            <a:off x="1305677" y="5152355"/>
            <a:ext cx="9685411" cy="1200329"/>
          </a:xfrm>
          <a:prstGeom prst="rect">
            <a:avLst/>
          </a:prstGeom>
          <a:noFill/>
        </p:spPr>
        <p:txBody>
          <a:bodyPr wrap="square" rtlCol="0">
            <a:spAutoFit/>
          </a:bodyPr>
          <a:lstStyle/>
          <a:p>
            <a:r>
              <a:rPr lang="en-US" sz="2400">
                <a:solidFill>
                  <a:schemeClr val="accent1"/>
                </a:solidFill>
                <a:latin typeface="Century Gothic" panose="020B0502020202020204" pitchFamily="34" charset="0"/>
                <a:hlinkClick r:id="rId3">
                  <a:extLst>
                    <a:ext uri="{A12FA001-AC4F-418D-AE19-62706E023703}">
                      <ahyp:hlinkClr xmlns:ahyp="http://schemas.microsoft.com/office/drawing/2018/hyperlinkcolor" val="tx"/>
                    </a:ext>
                  </a:extLst>
                </a:hlinkClick>
              </a:rPr>
              <a:t>Send us your feedback by clicking this link </a:t>
            </a:r>
          </a:p>
          <a:p>
            <a:r>
              <a:rPr lang="en-US" sz="2400">
                <a:latin typeface="Century Gothic" panose="020B0502020202020204" pitchFamily="34" charset="0"/>
              </a:rPr>
              <a:t>or by emailing </a:t>
            </a:r>
            <a:r>
              <a:rPr lang="en-US" sz="2400">
                <a:solidFill>
                  <a:schemeClr val="accent1"/>
                </a:solidFill>
                <a:latin typeface="Century Gothic" panose="020B0502020202020204" pitchFamily="34" charset="0"/>
                <a:hlinkClick r:id="rId4">
                  <a:extLst>
                    <a:ext uri="{A12FA001-AC4F-418D-AE19-62706E023703}">
                      <ahyp:hlinkClr xmlns:ahyp="http://schemas.microsoft.com/office/drawing/2018/hyperlinkcolor" val="tx"/>
                    </a:ext>
                  </a:extLst>
                </a:hlinkClick>
              </a:rPr>
              <a:t>sciencemastery@arkonline.org</a:t>
            </a:r>
            <a:endParaRPr lang="en-US" sz="2400">
              <a:solidFill>
                <a:schemeClr val="accent1"/>
              </a:solidFill>
              <a:latin typeface="Century Gothic" panose="020B0502020202020204" pitchFamily="34" charset="0"/>
            </a:endParaRPr>
          </a:p>
          <a:p>
            <a:r>
              <a:rPr lang="en-US" sz="2400">
                <a:latin typeface="Century Gothic" panose="020B0502020202020204" pitchFamily="34" charset="0"/>
              </a:rPr>
              <a:t>Thank you!</a:t>
            </a:r>
          </a:p>
        </p:txBody>
      </p:sp>
    </p:spTree>
    <p:extLst>
      <p:ext uri="{BB962C8B-B14F-4D97-AF65-F5344CB8AC3E}">
        <p14:creationId xmlns:p14="http://schemas.microsoft.com/office/powerpoint/2010/main" val="41093975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 name="Google Shape;100;p1">
            <a:extLst>
              <a:ext uri="{FF2B5EF4-FFF2-40B4-BE49-F238E27FC236}">
                <a16:creationId xmlns:a16="http://schemas.microsoft.com/office/drawing/2014/main" id="{A3F4895E-1D02-224B-8268-6EB01190633F}"/>
              </a:ext>
            </a:extLst>
          </p:cNvPr>
          <p:cNvSpPr txBox="1"/>
          <p:nvPr/>
        </p:nvSpPr>
        <p:spPr>
          <a:xfrm>
            <a:off x="355600" y="297765"/>
            <a:ext cx="10035309" cy="6063158"/>
          </a:xfrm>
          <a:prstGeom prst="rect">
            <a:avLst/>
          </a:prstGeom>
          <a:noFill/>
          <a:ln>
            <a:noFill/>
          </a:ln>
        </p:spPr>
        <p:txBody>
          <a:bodyPr spcFirstLastPara="1" wrap="square" lIns="91425" tIns="45700" rIns="91425" bIns="45700" anchor="t" anchorCtr="0">
            <a:spAutoFit/>
          </a:bodyPr>
          <a:lstStyle/>
          <a:p>
            <a:pPr lvl="0">
              <a:buClr>
                <a:srgbClr val="000000"/>
              </a:buClr>
              <a:buSzPts val="2400"/>
            </a:pPr>
            <a:r>
              <a:rPr lang="en-GB" sz="2400" b="1" u="sng" dirty="0">
                <a:solidFill>
                  <a:schemeClr val="dk1"/>
                </a:solidFill>
                <a:latin typeface="Century Gothic"/>
                <a:ea typeface="Century Gothic"/>
                <a:cs typeface="Century Gothic"/>
                <a:sym typeface="Century Gothic"/>
              </a:rPr>
              <a:t>Extracting Metals by Electrolysis</a:t>
            </a:r>
          </a:p>
          <a:p>
            <a:pPr marL="0" marR="0" lvl="0" indent="0" algn="l" rtl="0">
              <a:lnSpc>
                <a:spcPct val="100000"/>
              </a:lnSpc>
              <a:spcBef>
                <a:spcPts val="0"/>
              </a:spcBef>
              <a:spcAft>
                <a:spcPts val="0"/>
              </a:spcAft>
              <a:buClr>
                <a:srgbClr val="000000"/>
              </a:buClr>
              <a:buSzPts val="2400"/>
              <a:buFont typeface="Arial"/>
              <a:buNone/>
            </a:pPr>
            <a:endParaRPr lang="en-GB" sz="2400" b="1" dirty="0">
              <a:solidFill>
                <a:schemeClr val="dk1"/>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2400"/>
              <a:buFont typeface="Arial"/>
              <a:buNone/>
            </a:pPr>
            <a:r>
              <a:rPr lang="en-GB" sz="2400" b="1" i="0" u="none" strike="noStrike" cap="none" dirty="0">
                <a:solidFill>
                  <a:schemeClr val="dk1"/>
                </a:solidFill>
                <a:latin typeface="Century Gothic"/>
                <a:ea typeface="Century Gothic"/>
                <a:cs typeface="Century Gothic"/>
                <a:sym typeface="Century Gothic"/>
              </a:rPr>
              <a:t>Do Now:</a:t>
            </a:r>
          </a:p>
          <a:p>
            <a:pPr marL="0" marR="0" lvl="0" indent="0" algn="l" rtl="0">
              <a:lnSpc>
                <a:spcPct val="100000"/>
              </a:lnSpc>
              <a:spcBef>
                <a:spcPts val="0"/>
              </a:spcBef>
              <a:spcAft>
                <a:spcPts val="0"/>
              </a:spcAft>
              <a:buClr>
                <a:srgbClr val="000000"/>
              </a:buClr>
              <a:buSzPts val="2400"/>
              <a:buFont typeface="Arial"/>
              <a:buNone/>
            </a:pPr>
            <a:endParaRPr sz="1400" b="0" i="0" u="none" strike="noStrike" cap="none" dirty="0">
              <a:solidFill>
                <a:srgbClr val="000000"/>
              </a:solidFill>
              <a:latin typeface="Arial"/>
              <a:ea typeface="Arial"/>
              <a:cs typeface="Arial"/>
              <a:sym typeface="Arial"/>
            </a:endParaRPr>
          </a:p>
          <a:p>
            <a:pPr marL="457200" marR="0" lvl="0" indent="-457200" algn="l" rtl="0">
              <a:lnSpc>
                <a:spcPct val="100000"/>
              </a:lnSpc>
              <a:spcBef>
                <a:spcPts val="0"/>
              </a:spcBef>
              <a:spcAft>
                <a:spcPts val="0"/>
              </a:spcAft>
              <a:buClr>
                <a:schemeClr val="dk1"/>
              </a:buClr>
              <a:buSzPts val="2400"/>
              <a:buFont typeface="+mj-lt"/>
              <a:buAutoNum type="arabicPeriod"/>
            </a:pPr>
            <a:r>
              <a:rPr lang="en-GB" sz="2400" dirty="0">
                <a:solidFill>
                  <a:schemeClr val="dk1"/>
                </a:solidFill>
                <a:latin typeface="Century Gothic"/>
                <a:ea typeface="Century Gothic"/>
                <a:cs typeface="Century Gothic"/>
                <a:sym typeface="Century Gothic"/>
              </a:rPr>
              <a:t>What happens to metal atoms, that causes them to form positive ions?</a:t>
            </a:r>
            <a:endParaRPr lang="en-GB" sz="2400" b="0" i="0" u="none" strike="noStrike" cap="none" dirty="0">
              <a:solidFill>
                <a:schemeClr val="dk1"/>
              </a:solidFill>
              <a:latin typeface="Century Gothic"/>
              <a:ea typeface="Century Gothic"/>
              <a:cs typeface="Century Gothic"/>
              <a:sym typeface="Century Gothic"/>
            </a:endParaRPr>
          </a:p>
          <a:p>
            <a:pPr marL="457200" lvl="0" indent="-457200">
              <a:buClr>
                <a:schemeClr val="dk1"/>
              </a:buClr>
              <a:buSzPts val="2400"/>
              <a:buFont typeface="+mj-lt"/>
              <a:buAutoNum type="arabicPeriod"/>
            </a:pPr>
            <a:r>
              <a:rPr lang="en-GB" sz="2400" b="0" i="0" u="none" strike="noStrike" cap="none" dirty="0">
                <a:solidFill>
                  <a:schemeClr val="dk1"/>
                </a:solidFill>
                <a:latin typeface="Century Gothic"/>
                <a:ea typeface="Century Gothic"/>
                <a:cs typeface="Century Gothic"/>
                <a:sym typeface="Century Gothic"/>
              </a:rPr>
              <a:t>What is another name for positive ions?</a:t>
            </a:r>
          </a:p>
          <a:p>
            <a:pPr marL="457200" lvl="0" indent="-457200">
              <a:buClr>
                <a:schemeClr val="dk1"/>
              </a:buClr>
              <a:buSzPts val="2400"/>
              <a:buFont typeface="+mj-lt"/>
              <a:buAutoNum type="arabicPeriod"/>
            </a:pPr>
            <a:r>
              <a:rPr lang="en-GB" sz="2400" dirty="0">
                <a:solidFill>
                  <a:schemeClr val="dk1"/>
                </a:solidFill>
                <a:latin typeface="Century Gothic"/>
                <a:ea typeface="Century Gothic"/>
                <a:cs typeface="Century Gothic"/>
                <a:sym typeface="Century Gothic"/>
              </a:rPr>
              <a:t>Write the electronic configuration of a sodium atom.</a:t>
            </a:r>
          </a:p>
          <a:p>
            <a:pPr marL="457200" marR="0" lvl="0" indent="-457200" algn="l" rtl="0">
              <a:lnSpc>
                <a:spcPct val="100000"/>
              </a:lnSpc>
              <a:spcBef>
                <a:spcPts val="0"/>
              </a:spcBef>
              <a:spcAft>
                <a:spcPts val="0"/>
              </a:spcAft>
              <a:buClr>
                <a:schemeClr val="dk1"/>
              </a:buClr>
              <a:buSzPts val="2400"/>
              <a:buFont typeface="+mj-lt"/>
              <a:buAutoNum type="arabicPeriod"/>
            </a:pPr>
            <a:r>
              <a:rPr lang="en-GB" sz="2400" b="0" i="0" u="none" strike="noStrike" cap="none" dirty="0">
                <a:solidFill>
                  <a:schemeClr val="dk1"/>
                </a:solidFill>
                <a:latin typeface="Century Gothic"/>
                <a:ea typeface="Century Gothic"/>
                <a:cs typeface="Century Gothic"/>
                <a:sym typeface="Century Gothic"/>
              </a:rPr>
              <a:t>Write the electronic configuration of a sodium ion. </a:t>
            </a:r>
          </a:p>
          <a:p>
            <a:pPr marL="457200" lvl="0" indent="-457200">
              <a:buClr>
                <a:schemeClr val="dk1"/>
              </a:buClr>
              <a:buSzPts val="2400"/>
              <a:buFont typeface="+mj-lt"/>
              <a:buAutoNum type="arabicPeriod"/>
            </a:pPr>
            <a:r>
              <a:rPr lang="en-GB" sz="2400" dirty="0">
                <a:solidFill>
                  <a:schemeClr val="dk1"/>
                </a:solidFill>
                <a:latin typeface="Century Gothic"/>
                <a:ea typeface="Century Gothic"/>
                <a:cs typeface="Century Gothic"/>
                <a:sym typeface="Century Gothic"/>
              </a:rPr>
              <a:t>Which electrode will attract positive ions in an electrolysis set-up?</a:t>
            </a:r>
          </a:p>
          <a:p>
            <a:pPr marL="0" marR="0" lvl="0" indent="0" algn="l" rtl="0">
              <a:lnSpc>
                <a:spcPct val="100000"/>
              </a:lnSpc>
              <a:spcBef>
                <a:spcPts val="0"/>
              </a:spcBef>
              <a:spcAft>
                <a:spcPts val="0"/>
              </a:spcAft>
              <a:buClr>
                <a:srgbClr val="000000"/>
              </a:buClr>
              <a:buSzPts val="2400"/>
              <a:buFont typeface="Arial"/>
              <a:buNone/>
            </a:pPr>
            <a:endParaRPr lang="en-US" sz="2400" b="1" i="0" u="none" strike="noStrike" cap="none" dirty="0">
              <a:solidFill>
                <a:schemeClr val="dk1"/>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2400"/>
              <a:buFont typeface="Arial"/>
              <a:buNone/>
            </a:pPr>
            <a:r>
              <a:rPr lang="en-US" sz="2400" b="1" i="0" u="none" strike="noStrike" cap="none" dirty="0">
                <a:solidFill>
                  <a:schemeClr val="dk1"/>
                </a:solidFill>
                <a:latin typeface="Century Gothic"/>
                <a:ea typeface="Century Gothic"/>
                <a:cs typeface="Century Gothic"/>
                <a:sym typeface="Century Gothic"/>
              </a:rPr>
              <a:t>Drill:</a:t>
            </a:r>
          </a:p>
          <a:p>
            <a:pPr marL="0" marR="0" lvl="0" indent="0" algn="l" rtl="0">
              <a:lnSpc>
                <a:spcPct val="100000"/>
              </a:lnSpc>
              <a:spcBef>
                <a:spcPts val="0"/>
              </a:spcBef>
              <a:spcAft>
                <a:spcPts val="0"/>
              </a:spcAft>
              <a:buClr>
                <a:srgbClr val="000000"/>
              </a:buClr>
              <a:buSzPts val="2400"/>
              <a:buFont typeface="Arial"/>
              <a:buNone/>
            </a:pPr>
            <a:endParaRPr lang="en-US" sz="1400" b="0" i="0" u="none" strike="noStrike" cap="none" dirty="0">
              <a:solidFill>
                <a:srgbClr val="000000"/>
              </a:solidFill>
              <a:latin typeface="Arial"/>
              <a:ea typeface="Arial"/>
              <a:cs typeface="Arial"/>
              <a:sym typeface="Arial"/>
            </a:endParaRPr>
          </a:p>
          <a:p>
            <a:pPr marL="457200" marR="0" indent="-457200">
              <a:lnSpc>
                <a:spcPct val="100000"/>
              </a:lnSpc>
              <a:spcBef>
                <a:spcPts val="0"/>
              </a:spcBef>
              <a:spcAft>
                <a:spcPts val="0"/>
              </a:spcAft>
              <a:buClr>
                <a:schemeClr val="dk1"/>
              </a:buClr>
              <a:buSzPts val="2400"/>
              <a:buFont typeface="+mj-lt"/>
              <a:buAutoNum type="arabicPeriod"/>
            </a:pPr>
            <a:r>
              <a:rPr lang="en-GB" sz="2400" dirty="0">
                <a:solidFill>
                  <a:schemeClr val="dk1"/>
                </a:solidFill>
                <a:latin typeface="Century Gothic"/>
                <a:sym typeface="Century Gothic"/>
              </a:rPr>
              <a:t>Define ‘electrolysis’.</a:t>
            </a:r>
            <a:endParaRPr lang="en-GB" sz="2400" dirty="0">
              <a:solidFill>
                <a:schemeClr val="dk1"/>
              </a:solidFill>
              <a:latin typeface="Century Gothic"/>
              <a:sym typeface="Arial"/>
            </a:endParaRPr>
          </a:p>
          <a:p>
            <a:pPr marL="457200" marR="0" indent="-457200">
              <a:lnSpc>
                <a:spcPct val="100000"/>
              </a:lnSpc>
              <a:spcBef>
                <a:spcPts val="0"/>
              </a:spcBef>
              <a:spcAft>
                <a:spcPts val="0"/>
              </a:spcAft>
              <a:buClr>
                <a:schemeClr val="dk1"/>
              </a:buClr>
              <a:buSzPts val="2400"/>
              <a:buFont typeface="+mj-lt"/>
              <a:buAutoNum type="arabicPeriod"/>
            </a:pPr>
            <a:r>
              <a:rPr lang="en-GB" sz="2400" dirty="0">
                <a:solidFill>
                  <a:schemeClr val="dk1"/>
                </a:solidFill>
                <a:latin typeface="Century Gothic"/>
                <a:sym typeface="Century Gothic"/>
              </a:rPr>
              <a:t>Explain why electrolysis cannot be carried out with solid ionic substances.</a:t>
            </a:r>
            <a:endParaRPr lang="en-GB" sz="2400" dirty="0">
              <a:solidFill>
                <a:schemeClr val="dk1"/>
              </a:solidFill>
              <a:latin typeface="Century Gothic"/>
            </a:endParaRPr>
          </a:p>
        </p:txBody>
      </p:sp>
      <p:pic>
        <p:nvPicPr>
          <p:cNvPr id="2" name="Picture 1" descr="A picture containing clipart&#10;&#10;Description automatically generated">
            <a:extLst>
              <a:ext uri="{FF2B5EF4-FFF2-40B4-BE49-F238E27FC236}">
                <a16:creationId xmlns:a16="http://schemas.microsoft.com/office/drawing/2014/main" id="{A2E29CD0-F51C-4E2D-05A4-00ED59DFB61A}"/>
              </a:ext>
            </a:extLst>
          </p:cNvPr>
          <p:cNvPicPr>
            <a:picLocks noChangeAspect="1"/>
          </p:cNvPicPr>
          <p:nvPr/>
        </p:nvPicPr>
        <p:blipFill>
          <a:blip r:embed="rId3">
            <a:clrChange>
              <a:clrFrom>
                <a:srgbClr val="FEFEFE"/>
              </a:clrFrom>
              <a:clrTo>
                <a:srgbClr val="FEFEFE">
                  <a:alpha val="0"/>
                </a:srgbClr>
              </a:clrTo>
            </a:clrChange>
          </a:blip>
          <a:stretch>
            <a:fillRect/>
          </a:stretch>
        </p:blipFill>
        <p:spPr>
          <a:xfrm>
            <a:off x="10482943" y="5825856"/>
            <a:ext cx="1121360" cy="536108"/>
          </a:xfrm>
          <a:prstGeom prst="rect">
            <a:avLst/>
          </a:prstGeom>
        </p:spPr>
      </p:pic>
    </p:spTree>
    <p:extLst>
      <p:ext uri="{BB962C8B-B14F-4D97-AF65-F5344CB8AC3E}">
        <p14:creationId xmlns:p14="http://schemas.microsoft.com/office/powerpoint/2010/main" val="33304007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 name="Google Shape;100;p1">
            <a:extLst>
              <a:ext uri="{FF2B5EF4-FFF2-40B4-BE49-F238E27FC236}">
                <a16:creationId xmlns:a16="http://schemas.microsoft.com/office/drawing/2014/main" id="{A3F4895E-1D02-224B-8268-6EB01190633F}"/>
              </a:ext>
            </a:extLst>
          </p:cNvPr>
          <p:cNvSpPr txBox="1"/>
          <p:nvPr/>
        </p:nvSpPr>
        <p:spPr>
          <a:xfrm>
            <a:off x="355600" y="297765"/>
            <a:ext cx="11120120" cy="6617156"/>
          </a:xfrm>
          <a:prstGeom prst="rect">
            <a:avLst/>
          </a:prstGeom>
          <a:noFill/>
          <a:ln>
            <a:noFill/>
          </a:ln>
        </p:spPr>
        <p:txBody>
          <a:bodyPr spcFirstLastPara="1" wrap="square" lIns="91425" tIns="45700" rIns="91425" bIns="45700" anchor="t" anchorCtr="0">
            <a:spAutoFit/>
          </a:bodyPr>
          <a:lstStyle/>
          <a:p>
            <a:pPr lvl="0">
              <a:buClr>
                <a:srgbClr val="000000"/>
              </a:buClr>
              <a:buSzPts val="2400"/>
            </a:pPr>
            <a:r>
              <a:rPr lang="en-GB" sz="2400" b="1" u="sng" dirty="0">
                <a:solidFill>
                  <a:schemeClr val="dk1"/>
                </a:solidFill>
                <a:latin typeface="Century Gothic"/>
                <a:ea typeface="Century Gothic"/>
                <a:cs typeface="Century Gothic"/>
                <a:sym typeface="Century Gothic"/>
              </a:rPr>
              <a:t>Extracting Metals by Electrolysis</a:t>
            </a:r>
          </a:p>
          <a:p>
            <a:pPr marL="0" marR="0" lvl="0" indent="0" algn="l" rtl="0">
              <a:lnSpc>
                <a:spcPct val="100000"/>
              </a:lnSpc>
              <a:spcBef>
                <a:spcPts val="0"/>
              </a:spcBef>
              <a:spcAft>
                <a:spcPts val="0"/>
              </a:spcAft>
              <a:buClr>
                <a:srgbClr val="000000"/>
              </a:buClr>
              <a:buSzPts val="2400"/>
              <a:buFont typeface="Arial"/>
              <a:buNone/>
            </a:pPr>
            <a:endParaRPr lang="en-GB" sz="2400" b="1" dirty="0">
              <a:solidFill>
                <a:schemeClr val="dk1"/>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2400"/>
              <a:buFont typeface="Arial"/>
              <a:buNone/>
            </a:pPr>
            <a:r>
              <a:rPr lang="en-GB" sz="2400" b="1" i="0" u="none" strike="noStrike" cap="none" dirty="0">
                <a:solidFill>
                  <a:schemeClr val="dk1"/>
                </a:solidFill>
                <a:latin typeface="Century Gothic"/>
                <a:ea typeface="Century Gothic"/>
                <a:cs typeface="Century Gothic"/>
                <a:sym typeface="Century Gothic"/>
              </a:rPr>
              <a:t>Read Now:</a:t>
            </a:r>
          </a:p>
          <a:p>
            <a:pPr marL="0" marR="0" lvl="0" indent="0" algn="l" rtl="0">
              <a:lnSpc>
                <a:spcPct val="100000"/>
              </a:lnSpc>
              <a:spcBef>
                <a:spcPts val="0"/>
              </a:spcBef>
              <a:spcAft>
                <a:spcPts val="0"/>
              </a:spcAft>
              <a:buClr>
                <a:srgbClr val="000000"/>
              </a:buClr>
              <a:buSzPts val="2400"/>
              <a:buFont typeface="Arial"/>
              <a:buNone/>
            </a:pPr>
            <a:endParaRPr lang="en-GB" sz="2400" b="1" dirty="0">
              <a:solidFill>
                <a:schemeClr val="dk1"/>
              </a:solidFill>
              <a:latin typeface="Century Gothic"/>
              <a:ea typeface="Century Gothic"/>
              <a:cs typeface="Century Gothic"/>
              <a:sym typeface="Century Gothic"/>
            </a:endParaRPr>
          </a:p>
          <a:p>
            <a:pPr marL="0" marR="0" lvl="0" indent="0" algn="just" rtl="0">
              <a:lnSpc>
                <a:spcPct val="100000"/>
              </a:lnSpc>
              <a:spcBef>
                <a:spcPts val="0"/>
              </a:spcBef>
              <a:spcAft>
                <a:spcPts val="0"/>
              </a:spcAft>
              <a:buClr>
                <a:srgbClr val="000000"/>
              </a:buClr>
              <a:buSzPts val="2400"/>
              <a:buFont typeface="Arial"/>
              <a:buNone/>
            </a:pPr>
            <a:r>
              <a:rPr lang="en-GB" sz="2000" i="0" u="none" strike="noStrike" cap="none" dirty="0">
                <a:solidFill>
                  <a:schemeClr val="dk1"/>
                </a:solidFill>
                <a:latin typeface="Century Gothic"/>
                <a:ea typeface="Century Gothic"/>
                <a:cs typeface="Century Gothic"/>
                <a:sym typeface="Century Gothic"/>
              </a:rPr>
              <a:t>The extraction of minerals, metals and fuels from the Earth </a:t>
            </a:r>
            <a:r>
              <a:rPr lang="en-GB" sz="2000" dirty="0">
                <a:solidFill>
                  <a:schemeClr val="dk1"/>
                </a:solidFill>
                <a:latin typeface="Century Gothic"/>
                <a:ea typeface="Century Gothic"/>
                <a:cs typeface="Century Gothic"/>
                <a:sym typeface="Century Gothic"/>
              </a:rPr>
              <a:t>has been happening for thousands of years, and humans are doing more and more of it each year. The average person in the UK uses roughly 26 tonnes of raw materials each year. That is the </a:t>
            </a:r>
            <a:r>
              <a:rPr lang="en-GB" sz="2000" b="1" dirty="0">
                <a:solidFill>
                  <a:schemeClr val="dk1"/>
                </a:solidFill>
                <a:latin typeface="Century Gothic"/>
                <a:ea typeface="Century Gothic"/>
                <a:cs typeface="Century Gothic"/>
                <a:sym typeface="Century Gothic"/>
              </a:rPr>
              <a:t>equivalent</a:t>
            </a:r>
            <a:r>
              <a:rPr lang="en-GB" sz="2000" dirty="0">
                <a:solidFill>
                  <a:schemeClr val="dk1"/>
                </a:solidFill>
                <a:latin typeface="Century Gothic"/>
                <a:ea typeface="Century Gothic"/>
                <a:cs typeface="Century Gothic"/>
                <a:sym typeface="Century Gothic"/>
              </a:rPr>
              <a:t> of the weight of four and a half elephants worth! All of these mines are putting pressure on the natural world. </a:t>
            </a:r>
            <a:r>
              <a:rPr lang="en-GB" sz="2000" b="1" dirty="0">
                <a:solidFill>
                  <a:schemeClr val="dk1"/>
                </a:solidFill>
                <a:latin typeface="Century Gothic"/>
                <a:ea typeface="Century Gothic"/>
                <a:cs typeface="Century Gothic"/>
                <a:sym typeface="Century Gothic"/>
              </a:rPr>
              <a:t>Active</a:t>
            </a:r>
            <a:r>
              <a:rPr lang="en-GB" sz="2000" dirty="0">
                <a:solidFill>
                  <a:schemeClr val="dk1"/>
                </a:solidFill>
                <a:latin typeface="Century Gothic"/>
                <a:ea typeface="Century Gothic"/>
                <a:cs typeface="Century Gothic"/>
                <a:sym typeface="Century Gothic"/>
              </a:rPr>
              <a:t> mines all over the world cover an area that is about five times the size of Wales. If we were to suddenly stop mining, there would be an energy crisis for many countries, especially those that depend on coal for electricity. 35% of the world still rely on coal for this purpose. In Europe, we would be affected slightly less as we only depend on coal for 15% of our electricity supply. </a:t>
            </a:r>
            <a:endParaRPr lang="en-GB" sz="12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endParaRPr lang="en-GB" sz="1400"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endParaRPr sz="1400" b="0" i="0" u="none" strike="noStrike" cap="none" dirty="0">
              <a:solidFill>
                <a:srgbClr val="000000"/>
              </a:solidFill>
              <a:latin typeface="Arial"/>
              <a:ea typeface="Arial"/>
              <a:cs typeface="Arial"/>
              <a:sym typeface="Arial"/>
            </a:endParaRPr>
          </a:p>
          <a:p>
            <a:pPr marL="457200" marR="0" lvl="0" indent="-457200" algn="l" rtl="0">
              <a:lnSpc>
                <a:spcPct val="100000"/>
              </a:lnSpc>
              <a:spcBef>
                <a:spcPts val="0"/>
              </a:spcBef>
              <a:spcAft>
                <a:spcPts val="0"/>
              </a:spcAft>
              <a:buClr>
                <a:schemeClr val="dk1"/>
              </a:buClr>
              <a:buSzPct val="100000"/>
              <a:buFont typeface="+mj-lt"/>
              <a:buAutoNum type="arabicPeriod"/>
            </a:pPr>
            <a:r>
              <a:rPr lang="en-GB" sz="2000" dirty="0">
                <a:solidFill>
                  <a:schemeClr val="dk1"/>
                </a:solidFill>
                <a:latin typeface="Century Gothic"/>
                <a:ea typeface="Century Gothic"/>
                <a:cs typeface="Century Gothic"/>
                <a:sym typeface="Century Gothic"/>
              </a:rPr>
              <a:t>What mass of raw materials from mines does the average person in the UK use each year?</a:t>
            </a:r>
            <a:endParaRPr sz="2000" b="0" i="0" u="none" strike="noStrike" cap="none" dirty="0">
              <a:solidFill>
                <a:schemeClr val="dk1"/>
              </a:solidFill>
              <a:latin typeface="Century Gothic"/>
              <a:ea typeface="Century Gothic"/>
              <a:cs typeface="Century Gothic"/>
              <a:sym typeface="Century Gothic"/>
            </a:endParaRPr>
          </a:p>
          <a:p>
            <a:pPr marL="457200" lvl="0" indent="-457200">
              <a:buClr>
                <a:schemeClr val="dk1"/>
              </a:buClr>
              <a:buSzPct val="100000"/>
              <a:buFont typeface="+mj-lt"/>
              <a:buAutoNum type="arabicPeriod"/>
            </a:pPr>
            <a:r>
              <a:rPr lang="en-GB" sz="2000" b="0" i="0" u="none" strike="noStrike" cap="none" dirty="0">
                <a:solidFill>
                  <a:schemeClr val="dk1"/>
                </a:solidFill>
                <a:latin typeface="Century Gothic"/>
                <a:ea typeface="Century Gothic"/>
                <a:cs typeface="Century Gothic"/>
                <a:sym typeface="Century Gothic"/>
              </a:rPr>
              <a:t>Give one reason why we cannot suddenly stop mining, even though it is putting pressure on the natural world?</a:t>
            </a:r>
            <a:endParaRPr sz="2000" b="0" i="0" u="none" strike="noStrike" cap="none" dirty="0">
              <a:solidFill>
                <a:schemeClr val="dk1"/>
              </a:solidFill>
              <a:latin typeface="Century Gothic"/>
              <a:ea typeface="Century Gothic"/>
              <a:cs typeface="Century Gothic"/>
              <a:sym typeface="Century Gothic"/>
            </a:endParaRPr>
          </a:p>
          <a:p>
            <a:pPr marL="457200" lvl="0" indent="-457200">
              <a:buClr>
                <a:schemeClr val="dk1"/>
              </a:buClr>
              <a:buSzPct val="100000"/>
              <a:buFont typeface="+mj-lt"/>
              <a:buAutoNum type="arabicPeriod"/>
            </a:pPr>
            <a:r>
              <a:rPr lang="en-GB" sz="2000" dirty="0">
                <a:solidFill>
                  <a:schemeClr val="dk1"/>
                </a:solidFill>
                <a:latin typeface="Century Gothic"/>
                <a:ea typeface="Century Gothic"/>
                <a:cs typeface="Century Gothic"/>
                <a:sym typeface="Century Gothic"/>
              </a:rPr>
              <a:t>What percentage of electricity in Europe is generated using coal?</a:t>
            </a:r>
          </a:p>
          <a:p>
            <a:pPr marL="457200" marR="0" lvl="0" indent="-457200" algn="l" rtl="0">
              <a:lnSpc>
                <a:spcPct val="100000"/>
              </a:lnSpc>
              <a:spcBef>
                <a:spcPts val="0"/>
              </a:spcBef>
              <a:spcAft>
                <a:spcPts val="0"/>
              </a:spcAft>
              <a:buClr>
                <a:schemeClr val="dk1"/>
              </a:buClr>
              <a:buSzPct val="100000"/>
              <a:buFont typeface="+mj-lt"/>
              <a:buAutoNum type="arabicPeriod"/>
            </a:pPr>
            <a:r>
              <a:rPr lang="en-GB" sz="2000" b="0" i="0" u="none" strike="noStrike" cap="none" dirty="0">
                <a:solidFill>
                  <a:schemeClr val="dk1"/>
                </a:solidFill>
                <a:latin typeface="Century Gothic"/>
                <a:ea typeface="Century Gothic"/>
                <a:cs typeface="Century Gothic"/>
                <a:sym typeface="Century Gothic"/>
              </a:rPr>
              <a:t>Define the words in </a:t>
            </a:r>
            <a:r>
              <a:rPr lang="en-GB" sz="2000" b="1" i="0" u="none" strike="noStrike" cap="none" dirty="0">
                <a:solidFill>
                  <a:schemeClr val="dk1"/>
                </a:solidFill>
                <a:latin typeface="Century Gothic"/>
                <a:ea typeface="Century Gothic"/>
                <a:cs typeface="Century Gothic"/>
                <a:sym typeface="Century Gothic"/>
              </a:rPr>
              <a:t>bold</a:t>
            </a:r>
            <a:r>
              <a:rPr lang="en-GB" sz="2000" b="0" i="0" u="none" strike="noStrike" cap="none" dirty="0">
                <a:solidFill>
                  <a:schemeClr val="dk1"/>
                </a:solidFill>
                <a:latin typeface="Century Gothic"/>
                <a:ea typeface="Century Gothic"/>
                <a:cs typeface="Century Gothic"/>
                <a:sym typeface="Century Gothic"/>
              </a:rPr>
              <a:t>.</a:t>
            </a:r>
            <a:endParaRPr lang="en-GB" sz="2000" dirty="0">
              <a:solidFill>
                <a:schemeClr val="dk1"/>
              </a:solidFill>
              <a:latin typeface="Century Gothic"/>
              <a:ea typeface="Century Gothic"/>
              <a:cs typeface="Century Gothic"/>
              <a:sym typeface="Century Gothic"/>
            </a:endParaRPr>
          </a:p>
        </p:txBody>
      </p:sp>
      <p:pic>
        <p:nvPicPr>
          <p:cNvPr id="2" name="Picture 1" descr="A picture containing clipart&#10;&#10;Description automatically generated">
            <a:extLst>
              <a:ext uri="{FF2B5EF4-FFF2-40B4-BE49-F238E27FC236}">
                <a16:creationId xmlns:a16="http://schemas.microsoft.com/office/drawing/2014/main" id="{F80A7B1F-F412-4BB4-0775-A68992F0AB53}"/>
              </a:ext>
            </a:extLst>
          </p:cNvPr>
          <p:cNvPicPr>
            <a:picLocks noChangeAspect="1"/>
          </p:cNvPicPr>
          <p:nvPr/>
        </p:nvPicPr>
        <p:blipFill>
          <a:blip r:embed="rId3">
            <a:clrChange>
              <a:clrFrom>
                <a:srgbClr val="FEFEFE"/>
              </a:clrFrom>
              <a:clrTo>
                <a:srgbClr val="FEFEFE">
                  <a:alpha val="0"/>
                </a:srgbClr>
              </a:clrTo>
            </a:clrChange>
          </a:blip>
          <a:stretch>
            <a:fillRect/>
          </a:stretch>
        </p:blipFill>
        <p:spPr>
          <a:xfrm>
            <a:off x="10482943" y="5825856"/>
            <a:ext cx="1121360" cy="536108"/>
          </a:xfrm>
          <a:prstGeom prst="rect">
            <a:avLst/>
          </a:prstGeom>
        </p:spPr>
      </p:pic>
    </p:spTree>
    <p:extLst>
      <p:ext uri="{BB962C8B-B14F-4D97-AF65-F5344CB8AC3E}">
        <p14:creationId xmlns:p14="http://schemas.microsoft.com/office/powerpoint/2010/main" val="31173687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F6D3BF-8D78-3D41-8D2E-5FED3055FC80}"/>
              </a:ext>
            </a:extLst>
          </p:cNvPr>
          <p:cNvSpPr>
            <a:spLocks noGrp="1"/>
          </p:cNvSpPr>
          <p:nvPr>
            <p:ph type="title"/>
          </p:nvPr>
        </p:nvSpPr>
        <p:spPr/>
        <p:txBody>
          <a:bodyPr>
            <a:normAutofit/>
          </a:bodyPr>
          <a:lstStyle/>
          <a:p>
            <a:r>
              <a:rPr lang="en-GB" dirty="0">
                <a:latin typeface="Century Gothic" panose="020B0502020202020204" pitchFamily="34" charset="0"/>
              </a:rPr>
              <a:t>C4.2.8</a:t>
            </a:r>
            <a:endParaRPr lang="en-US" dirty="0">
              <a:latin typeface="Century Gothic" panose="020B0502020202020204" pitchFamily="34" charset="0"/>
            </a:endParaRPr>
          </a:p>
        </p:txBody>
      </p:sp>
      <p:sp>
        <p:nvSpPr>
          <p:cNvPr id="3" name="Content Placeholder 2">
            <a:extLst>
              <a:ext uri="{FF2B5EF4-FFF2-40B4-BE49-F238E27FC236}">
                <a16:creationId xmlns:a16="http://schemas.microsoft.com/office/drawing/2014/main" id="{8676A10C-2676-7549-90A1-140565D5F092}"/>
              </a:ext>
            </a:extLst>
          </p:cNvPr>
          <p:cNvSpPr>
            <a:spLocks noGrp="1"/>
          </p:cNvSpPr>
          <p:nvPr>
            <p:ph idx="1"/>
          </p:nvPr>
        </p:nvSpPr>
        <p:spPr>
          <a:xfrm>
            <a:off x="509478" y="2102199"/>
            <a:ext cx="7458865" cy="430800"/>
          </a:xfrm>
        </p:spPr>
        <p:txBody>
          <a:bodyPr/>
          <a:lstStyle/>
          <a:p>
            <a:r>
              <a:rPr lang="en-US" dirty="0">
                <a:latin typeface="Century Gothic" panose="020B0502020202020204" pitchFamily="34" charset="0"/>
              </a:rPr>
              <a:t>Extracting Metals by Electrolysis</a:t>
            </a:r>
          </a:p>
        </p:txBody>
      </p:sp>
      <p:sp>
        <p:nvSpPr>
          <p:cNvPr id="11" name="TextBox 10">
            <a:extLst>
              <a:ext uri="{FF2B5EF4-FFF2-40B4-BE49-F238E27FC236}">
                <a16:creationId xmlns:a16="http://schemas.microsoft.com/office/drawing/2014/main" id="{F58D9455-7132-AB48-A7AD-4AAE19E9E0D4}"/>
              </a:ext>
            </a:extLst>
          </p:cNvPr>
          <p:cNvSpPr txBox="1"/>
          <p:nvPr/>
        </p:nvSpPr>
        <p:spPr>
          <a:xfrm>
            <a:off x="10103852" y="216282"/>
            <a:ext cx="1550424"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32BD5A6-70F3-0F45-B0B1-E3CB882C5842}" type="datetime1">
              <a:rPr kumimoji="0" lang="en-GB" sz="2000" b="0" i="0" u="none" strike="noStrike" kern="1200" cap="none" spc="0" normalizeH="0" baseline="0" noProof="0" smtClean="0">
                <a:ln>
                  <a:noFill/>
                </a:ln>
                <a:solidFill>
                  <a:srgbClr val="000000"/>
                </a:solidFill>
                <a:effectLst/>
                <a:uLnTx/>
                <a:uFillTx/>
                <a:latin typeface="Century Gothic" panose="020B0502020202020204" pitchFamily="34" charset="0"/>
                <a:ea typeface="+mn-ea"/>
                <a:cs typeface="Arial"/>
                <a:sym typeface="Arial"/>
              </a:rPr>
              <a:pPr marL="0" marR="0" lvl="0" indent="0" algn="l" defTabSz="914400" rtl="0" eaLnBrk="1" fontAlgn="auto" latinLnBrk="0" hangingPunct="1">
                <a:lnSpc>
                  <a:spcPct val="100000"/>
                </a:lnSpc>
                <a:spcBef>
                  <a:spcPts val="0"/>
                </a:spcBef>
                <a:spcAft>
                  <a:spcPts val="0"/>
                </a:spcAft>
                <a:buClrTx/>
                <a:buSzTx/>
                <a:buFontTx/>
                <a:buNone/>
                <a:tabLst/>
                <a:defRPr/>
              </a:pPr>
              <a:t>14/03/2024</a:t>
            </a:fld>
            <a:endParaRPr kumimoji="0" lang="en-US" sz="2000" b="0" i="0" u="none" strike="noStrike" kern="1200" cap="none" spc="0" normalizeH="0" baseline="0" noProof="0">
              <a:ln>
                <a:noFill/>
              </a:ln>
              <a:solidFill>
                <a:srgbClr val="000000"/>
              </a:solidFill>
              <a:effectLst/>
              <a:uLnTx/>
              <a:uFillTx/>
              <a:latin typeface="Century Gothic" panose="020B0502020202020204" pitchFamily="34" charset="0"/>
              <a:ea typeface="+mn-ea"/>
              <a:cs typeface="Arial"/>
              <a:sym typeface="Arial"/>
            </a:endParaRPr>
          </a:p>
        </p:txBody>
      </p:sp>
      <p:sp>
        <p:nvSpPr>
          <p:cNvPr id="12" name="Rectangle 11">
            <a:extLst>
              <a:ext uri="{FF2B5EF4-FFF2-40B4-BE49-F238E27FC236}">
                <a16:creationId xmlns:a16="http://schemas.microsoft.com/office/drawing/2014/main" id="{01ED7114-63E2-5742-8A13-913A046FAC4A}"/>
              </a:ext>
            </a:extLst>
          </p:cNvPr>
          <p:cNvSpPr/>
          <p:nvPr/>
        </p:nvSpPr>
        <p:spPr>
          <a:xfrm>
            <a:off x="370704" y="5098809"/>
            <a:ext cx="8980030" cy="610013"/>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eorgia" panose="02040502050405020303"/>
              <a:ea typeface="+mn-ea"/>
              <a:cs typeface="+mn-cs"/>
              <a:sym typeface="Arial"/>
            </a:endParaRPr>
          </a:p>
        </p:txBody>
      </p:sp>
      <p:pic>
        <p:nvPicPr>
          <p:cNvPr id="4" name="Picture 3" descr="A picture containing clipart&#10;&#10;Description automatically generated">
            <a:extLst>
              <a:ext uri="{FF2B5EF4-FFF2-40B4-BE49-F238E27FC236}">
                <a16:creationId xmlns:a16="http://schemas.microsoft.com/office/drawing/2014/main" id="{0E158B0B-0038-3C18-6793-D7D8CED7217B}"/>
              </a:ext>
            </a:extLst>
          </p:cNvPr>
          <p:cNvPicPr>
            <a:picLocks noChangeAspect="1"/>
          </p:cNvPicPr>
          <p:nvPr/>
        </p:nvPicPr>
        <p:blipFill>
          <a:blip r:embed="rId3">
            <a:clrChange>
              <a:clrFrom>
                <a:srgbClr val="FEFEFE"/>
              </a:clrFrom>
              <a:clrTo>
                <a:srgbClr val="FEFEFE">
                  <a:alpha val="0"/>
                </a:srgbClr>
              </a:clrTo>
            </a:clrChange>
          </a:blip>
          <a:stretch>
            <a:fillRect/>
          </a:stretch>
        </p:blipFill>
        <p:spPr>
          <a:xfrm>
            <a:off x="10416358" y="5351757"/>
            <a:ext cx="1121360" cy="536108"/>
          </a:xfrm>
          <a:prstGeom prst="rect">
            <a:avLst/>
          </a:prstGeom>
        </p:spPr>
      </p:pic>
      <p:pic>
        <p:nvPicPr>
          <p:cNvPr id="6" name="Picture 5">
            <a:extLst>
              <a:ext uri="{FF2B5EF4-FFF2-40B4-BE49-F238E27FC236}">
                <a16:creationId xmlns:a16="http://schemas.microsoft.com/office/drawing/2014/main" id="{AF8E855C-AC21-74D0-1A6A-5F162D1E254A}"/>
              </a:ext>
            </a:extLst>
          </p:cNvPr>
          <p:cNvPicPr>
            <a:picLocks noChangeAspect="1"/>
          </p:cNvPicPr>
          <p:nvPr/>
        </p:nvPicPr>
        <p:blipFill>
          <a:blip r:embed="rId4"/>
          <a:stretch>
            <a:fillRect/>
          </a:stretch>
        </p:blipFill>
        <p:spPr>
          <a:xfrm>
            <a:off x="6629787" y="-316470"/>
            <a:ext cx="6204857" cy="6204857"/>
          </a:xfrm>
          <a:prstGeom prst="rect">
            <a:avLst/>
          </a:prstGeom>
        </p:spPr>
      </p:pic>
      <p:pic>
        <p:nvPicPr>
          <p:cNvPr id="7" name="Picture 6" descr="Icon&#10;&#10;Description automatically generated">
            <a:extLst>
              <a:ext uri="{FF2B5EF4-FFF2-40B4-BE49-F238E27FC236}">
                <a16:creationId xmlns:a16="http://schemas.microsoft.com/office/drawing/2014/main" id="{2750F602-503E-452C-64A9-DC2C8AB79CA5}"/>
              </a:ext>
            </a:extLst>
          </p:cNvPr>
          <p:cNvPicPr>
            <a:picLocks noChangeAspect="1"/>
          </p:cNvPicPr>
          <p:nvPr/>
        </p:nvPicPr>
        <p:blipFill>
          <a:blip r:embed="rId5"/>
          <a:stretch>
            <a:fillRect/>
          </a:stretch>
        </p:blipFill>
        <p:spPr>
          <a:xfrm>
            <a:off x="11235659" y="3863543"/>
            <a:ext cx="837234" cy="432292"/>
          </a:xfrm>
          <a:prstGeom prst="rect">
            <a:avLst/>
          </a:prstGeom>
        </p:spPr>
      </p:pic>
      <p:sp>
        <p:nvSpPr>
          <p:cNvPr id="8" name="TextBox 1">
            <a:extLst>
              <a:ext uri="{FF2B5EF4-FFF2-40B4-BE49-F238E27FC236}">
                <a16:creationId xmlns:a16="http://schemas.microsoft.com/office/drawing/2014/main" id="{2A4DF1E0-90F9-AE9F-61D2-CEE6EC1FE116}"/>
              </a:ext>
            </a:extLst>
          </p:cNvPr>
          <p:cNvSpPr txBox="1"/>
          <p:nvPr/>
        </p:nvSpPr>
        <p:spPr>
          <a:xfrm>
            <a:off x="148541" y="4515273"/>
            <a:ext cx="9424356" cy="3539430"/>
          </a:xfrm>
          <a:prstGeom prst="rect">
            <a:avLst/>
          </a:prstGeom>
          <a:noFill/>
        </p:spPr>
        <p:txBody>
          <a:bodyPr wrap="square" lIns="91440" tIns="45720" rIns="91440" bIns="45720" numCol="2"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algn="l" defTabSz="914400" rtl="0" eaLnBrk="1" fontAlgn="auto" latinLnBrk="0" hangingPunct="1">
              <a:lnSpc>
                <a:spcPct val="100000"/>
              </a:lnSpc>
              <a:spcBef>
                <a:spcPts val="0"/>
              </a:spcBef>
              <a:spcAft>
                <a:spcPts val="0"/>
              </a:spcAft>
              <a:buClrTx/>
              <a:buSzTx/>
              <a:tabLst/>
              <a:defRPr/>
            </a:pPr>
            <a:r>
              <a:rPr kumimoji="0" lang="en-US" sz="140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C4.2.1 PKR: Reactions of Metals</a:t>
            </a:r>
          </a:p>
          <a:p>
            <a:pPr marR="0" lvl="0" algn="l" defTabSz="914400" rtl="0" eaLnBrk="1" fontAlgn="auto" latinLnBrk="0" hangingPunct="1">
              <a:lnSpc>
                <a:spcPct val="100000"/>
              </a:lnSpc>
              <a:spcBef>
                <a:spcPts val="0"/>
              </a:spcBef>
              <a:spcAft>
                <a:spcPts val="0"/>
              </a:spcAft>
              <a:buClrTx/>
              <a:buSzTx/>
              <a:tabLst/>
              <a:defRPr/>
            </a:pPr>
            <a:r>
              <a:rPr kumimoji="0" lang="en-US" sz="140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C4.2.2 </a:t>
            </a:r>
            <a:r>
              <a:rPr lang="en-US" sz="1400" dirty="0">
                <a:solidFill>
                  <a:srgbClr val="000000"/>
                </a:solidFill>
                <a:latin typeface="Century Gothic" panose="020B0502020202020204" pitchFamily="34" charset="0"/>
                <a:cs typeface="Arial"/>
                <a:sym typeface="Arial"/>
              </a:rPr>
              <a:t>Extracting Less Reactive Metals</a:t>
            </a:r>
            <a:endParaRPr kumimoji="0" lang="en-US" sz="140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C4.2.3 </a:t>
            </a:r>
            <a:r>
              <a:rPr lang="en-US" sz="1400" dirty="0">
                <a:solidFill>
                  <a:srgbClr val="000000"/>
                </a:solidFill>
                <a:latin typeface="Century Gothic" panose="020B0502020202020204" pitchFamily="34" charset="0"/>
                <a:cs typeface="Arial"/>
                <a:sym typeface="Arial"/>
              </a:rPr>
              <a:t>PKR: Ions, Ionic Bonding and Deducing Ionic Formulae</a:t>
            </a:r>
            <a:endParaRPr kumimoji="0" lang="en-US" sz="14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endParaRPr>
          </a:p>
          <a:p>
            <a:pPr marR="0" lvl="0" algn="l" defTabSz="914400" rtl="0" eaLnBrk="1" fontAlgn="auto" latinLnBrk="0" hangingPunct="1">
              <a:lnSpc>
                <a:spcPct val="100000"/>
              </a:lnSpc>
              <a:spcBef>
                <a:spcPts val="0"/>
              </a:spcBef>
              <a:spcAft>
                <a:spcPts val="0"/>
              </a:spcAft>
              <a:buClrTx/>
              <a:buSzTx/>
              <a:tabLst/>
              <a:defRPr/>
            </a:pPr>
            <a:r>
              <a:rPr kumimoji="0" lang="en-US" sz="1400" i="0" u="none" strike="noStrike" kern="1200" cap="none" spc="0" normalizeH="0" baseline="0" noProof="0" dirty="0">
                <a:ln>
                  <a:noFill/>
                </a:ln>
                <a:solidFill>
                  <a:srgbClr val="000000"/>
                </a:solidFill>
                <a:effectLst/>
                <a:uLnTx/>
                <a:uFillTx/>
                <a:latin typeface="Century Gothic"/>
                <a:cs typeface="Arial"/>
                <a:sym typeface="Arial"/>
              </a:rPr>
              <a:t>C4.2.4 (HT) Ionic Equations and Displacement Reactions</a:t>
            </a:r>
            <a:endParaRPr lang="en-US" sz="1400" i="0" u="none" strike="noStrike" kern="1200" cap="none" spc="0" normalizeH="0" baseline="0" noProof="0" dirty="0">
              <a:ln>
                <a:noFill/>
              </a:ln>
              <a:solidFill>
                <a:srgbClr val="000000"/>
              </a:solidFill>
              <a:effectLst/>
              <a:uLnTx/>
              <a:uFillTx/>
              <a:latin typeface="Century Gothic"/>
              <a:cs typeface="Arial"/>
            </a:endParaRPr>
          </a:p>
          <a:p>
            <a:pPr marR="0" lvl="0" algn="l" defTabSz="914400" rtl="0" eaLnBrk="1" fontAlgn="auto" latinLnBrk="0" hangingPunct="1">
              <a:lnSpc>
                <a:spcPct val="100000"/>
              </a:lnSpc>
              <a:spcBef>
                <a:spcPts val="0"/>
              </a:spcBef>
              <a:spcAft>
                <a:spcPts val="0"/>
              </a:spcAft>
              <a:buClrTx/>
              <a:buSzTx/>
              <a:tabLst/>
              <a:defRPr/>
            </a:pPr>
            <a:r>
              <a:rPr kumimoji="0" lang="en-US" sz="140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C4.2.5 (HT) Writing Half Equations</a:t>
            </a:r>
          </a:p>
          <a:p>
            <a:pPr marR="0" lvl="0" algn="l" defTabSz="914400" rtl="0" eaLnBrk="1" fontAlgn="auto" latinLnBrk="0" hangingPunct="1">
              <a:lnSpc>
                <a:spcPct val="100000"/>
              </a:lnSpc>
              <a:spcBef>
                <a:spcPts val="0"/>
              </a:spcBef>
              <a:spcAft>
                <a:spcPts val="0"/>
              </a:spcAft>
              <a:buClrTx/>
              <a:buSzTx/>
              <a:tabLst/>
              <a:defRPr/>
            </a:pPr>
            <a:r>
              <a:rPr kumimoji="0" lang="en-US" sz="1400" i="0" u="none" strike="noStrike" kern="1200" cap="none" spc="0" normalizeH="0" baseline="0" noProof="0" dirty="0">
                <a:ln>
                  <a:noFill/>
                </a:ln>
                <a:solidFill>
                  <a:srgbClr val="000000"/>
                </a:solidFill>
                <a:effectLst/>
                <a:uLnTx/>
                <a:uFillTx/>
                <a:latin typeface="Century Gothic"/>
                <a:cs typeface="Arial"/>
                <a:sym typeface="Arial"/>
              </a:rPr>
              <a:t>C4.2.6 (HT) Ionic Equations for the Reactions of Acids and Metals</a:t>
            </a:r>
            <a:endParaRPr lang="en-US" sz="1400" i="0" u="none" strike="noStrike" kern="1200" cap="none" spc="0" normalizeH="0" baseline="0" noProof="0" dirty="0">
              <a:ln>
                <a:noFill/>
              </a:ln>
              <a:solidFill>
                <a:srgbClr val="000000"/>
              </a:solidFill>
              <a:effectLst/>
              <a:uLnTx/>
              <a:uFillTx/>
              <a:latin typeface="Century Gothic"/>
              <a:cs typeface="Arial"/>
            </a:endParaRPr>
          </a:p>
          <a:p>
            <a:pPr>
              <a:defRPr/>
            </a:pPr>
            <a:endParaRPr lang="en-US" sz="1400" dirty="0">
              <a:solidFill>
                <a:srgbClr val="000000"/>
              </a:solidFill>
              <a:latin typeface="Century Gothic" panose="020B0502020202020204" pitchFamily="34" charset="0"/>
              <a:cs typeface="Arial"/>
              <a:sym typeface="Arial"/>
            </a:endParaRPr>
          </a:p>
          <a:p>
            <a:pPr>
              <a:defRPr/>
            </a:pPr>
            <a:endParaRPr lang="en-US" sz="1400" dirty="0">
              <a:solidFill>
                <a:srgbClr val="000000"/>
              </a:solidFill>
              <a:latin typeface="Century Gothic" panose="020B0502020202020204" pitchFamily="34" charset="0"/>
              <a:cs typeface="Arial"/>
              <a:sym typeface="Arial"/>
            </a:endParaRPr>
          </a:p>
          <a:p>
            <a:pPr>
              <a:defRPr/>
            </a:pPr>
            <a:endParaRPr lang="en-US" sz="1400" dirty="0">
              <a:solidFill>
                <a:srgbClr val="000000"/>
              </a:solidFill>
              <a:latin typeface="Century Gothic" panose="020B0502020202020204" pitchFamily="34" charset="0"/>
              <a:cs typeface="Arial"/>
              <a:sym typeface="Arial"/>
            </a:endParaRPr>
          </a:p>
          <a:p>
            <a:pPr>
              <a:defRPr/>
            </a:pPr>
            <a:endParaRPr lang="en-US" sz="1400" dirty="0">
              <a:solidFill>
                <a:srgbClr val="000000"/>
              </a:solidFill>
              <a:latin typeface="Century Gothic" panose="020B0502020202020204" pitchFamily="34" charset="0"/>
              <a:cs typeface="Arial"/>
              <a:sym typeface="Arial"/>
            </a:endParaRPr>
          </a:p>
          <a:p>
            <a:pPr>
              <a:defRPr/>
            </a:pPr>
            <a:endParaRPr lang="en-US" sz="1400" dirty="0">
              <a:solidFill>
                <a:srgbClr val="000000"/>
              </a:solidFill>
              <a:latin typeface="Century Gothic" panose="020B0502020202020204" pitchFamily="34" charset="0"/>
              <a:cs typeface="Arial"/>
              <a:sym typeface="Arial"/>
            </a:endParaRPr>
          </a:p>
          <a:p>
            <a:pPr>
              <a:defRPr/>
            </a:pPr>
            <a:endParaRPr lang="en-US" sz="1400" dirty="0">
              <a:solidFill>
                <a:srgbClr val="000000"/>
              </a:solidFill>
              <a:latin typeface="Century Gothic" panose="020B0502020202020204" pitchFamily="34" charset="0"/>
              <a:cs typeface="Arial"/>
              <a:sym typeface="Arial"/>
            </a:endParaRPr>
          </a:p>
          <a:p>
            <a:pPr>
              <a:defRPr/>
            </a:pPr>
            <a:endParaRPr lang="en-US" sz="1400" dirty="0">
              <a:solidFill>
                <a:srgbClr val="000000"/>
              </a:solidFill>
              <a:latin typeface="Century Gothic" panose="020B0502020202020204" pitchFamily="34" charset="0"/>
              <a:cs typeface="Arial"/>
              <a:sym typeface="Arial"/>
            </a:endParaRPr>
          </a:p>
          <a:p>
            <a:pPr>
              <a:defRPr/>
            </a:pPr>
            <a:r>
              <a:rPr lang="en-US" sz="1400" dirty="0">
                <a:solidFill>
                  <a:srgbClr val="000000"/>
                </a:solidFill>
                <a:latin typeface="Century Gothic" panose="020B0502020202020204" pitchFamily="34" charset="0"/>
                <a:cs typeface="Arial"/>
                <a:sym typeface="Arial"/>
              </a:rPr>
              <a:t>C4.2.7 Introduction to Electrolysis</a:t>
            </a:r>
            <a:endParaRPr lang="en-US" sz="1400" b="1" i="0" u="none" strike="noStrike" kern="1200" cap="none" spc="0" normalizeH="0" baseline="0" noProof="0" dirty="0">
              <a:ln>
                <a:noFill/>
              </a:ln>
              <a:solidFill>
                <a:srgbClr val="000000"/>
              </a:solidFill>
              <a:effectLst/>
              <a:uLnTx/>
              <a:uFillTx/>
              <a:latin typeface="Century Gothic"/>
              <a:cs typeface="Arial"/>
            </a:endParaRPr>
          </a:p>
          <a:p>
            <a:pPr marL="285750" marR="0" lvl="0" indent="-285750" algn="l" defTabSz="914400" rtl="0" eaLnBrk="1" fontAlgn="auto" latinLnBrk="0" hangingPunct="1">
              <a:lnSpc>
                <a:spcPct val="100000"/>
              </a:lnSpc>
              <a:spcBef>
                <a:spcPts val="0"/>
              </a:spcBef>
              <a:spcAft>
                <a:spcPts val="0"/>
              </a:spcAft>
              <a:buClrTx/>
              <a:buSzTx/>
              <a:buFont typeface="Wingdings" pitchFamily="2" charset="2"/>
              <a:buChar char="Ø"/>
              <a:tabLst/>
              <a:defRPr/>
            </a:pPr>
            <a:r>
              <a:rPr lang="en-US" sz="1400" b="1" dirty="0">
                <a:solidFill>
                  <a:srgbClr val="000000"/>
                </a:solidFill>
                <a:latin typeface="Century Gothic" panose="020B0502020202020204" pitchFamily="34" charset="0"/>
                <a:cs typeface="Arial"/>
                <a:sym typeface="Arial"/>
              </a:rPr>
              <a:t>C4.2</a:t>
            </a:r>
            <a:r>
              <a:rPr kumimoji="0" lang="en-US" sz="1400" b="1"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.8 Extracting Metals by Electrolysis</a:t>
            </a:r>
          </a:p>
          <a:p>
            <a:pPr lvl="0">
              <a:defRPr/>
            </a:pPr>
            <a:r>
              <a:rPr lang="en-US" sz="1400" dirty="0">
                <a:solidFill>
                  <a:srgbClr val="000000"/>
                </a:solidFill>
                <a:latin typeface="Century Gothic" panose="020B0502020202020204" pitchFamily="34" charset="0"/>
                <a:cs typeface="Arial"/>
                <a:sym typeface="Arial"/>
              </a:rPr>
              <a:t>C4.2.9 Electrolysis of Molten  Ionic Compounds</a:t>
            </a:r>
          </a:p>
          <a:p>
            <a:pPr lvl="0">
              <a:defRPr/>
            </a:pPr>
            <a:r>
              <a:rPr lang="en-US" sz="1400" dirty="0">
                <a:solidFill>
                  <a:srgbClr val="000000"/>
                </a:solidFill>
                <a:latin typeface="Century Gothic"/>
                <a:cs typeface="Arial"/>
                <a:sym typeface="Arial"/>
              </a:rPr>
              <a:t>C4.2.10 Electrolysis in Solutions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srgbClr val="000000"/>
                </a:solidFill>
                <a:latin typeface="Century Gothic" panose="020B0502020202020204" pitchFamily="34" charset="0"/>
                <a:cs typeface="Arial"/>
                <a:sym typeface="Arial"/>
              </a:rPr>
              <a:t>C4.2.11RP: Electrolysis of Aqueous Solutions 1</a:t>
            </a:r>
          </a:p>
          <a:p>
            <a:pPr>
              <a:defRPr/>
            </a:pPr>
            <a:r>
              <a:rPr kumimoji="0" lang="en-US" sz="14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C4.1.12 RP</a:t>
            </a:r>
            <a:r>
              <a:rPr lang="en-US" sz="1400" dirty="0">
                <a:solidFill>
                  <a:srgbClr val="000000"/>
                </a:solidFill>
                <a:latin typeface="Century Gothic" panose="020B0502020202020204" pitchFamily="34" charset="0"/>
                <a:cs typeface="Arial"/>
                <a:sym typeface="Arial"/>
              </a:rPr>
              <a:t>: Electrolysis of Aqueous Solutions 2</a:t>
            </a:r>
            <a:endParaRPr kumimoji="0" lang="en-US" sz="14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srgbClr val="000000"/>
                </a:solidFill>
                <a:latin typeface="Century Gothic" panose="020B0502020202020204" pitchFamily="34" charset="0"/>
                <a:cs typeface="Arial"/>
                <a:sym typeface="Arial"/>
              </a:rPr>
              <a:t>C4.1.13 TIF: Corrosion and its Prevention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C4.2.14 (HT) Obtaining Raw Materials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srgbClr val="000000"/>
                </a:solidFill>
                <a:latin typeface="Century Gothic" panose="020B0502020202020204" pitchFamily="34" charset="0"/>
                <a:cs typeface="Arial"/>
                <a:sym typeface="Arial"/>
              </a:rPr>
              <a:t>C4.2.15 Recycling Metals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C4.2.16 Feedback Lesson</a:t>
            </a:r>
          </a:p>
          <a:p>
            <a:pPr marL="0" marR="0" lvl="0" indent="0" algn="l" defTabSz="914400" rtl="0" eaLnBrk="1" fontAlgn="auto" latinLnBrk="0" hangingPunct="1">
              <a:lnSpc>
                <a:spcPct val="100000"/>
              </a:lnSpc>
              <a:spcBef>
                <a:spcPts val="0"/>
              </a:spcBef>
              <a:spcAft>
                <a:spcPts val="0"/>
              </a:spcAft>
              <a:buClrTx/>
              <a:buSzTx/>
              <a:buFont typeface="Arial"/>
              <a:buNone/>
              <a:tabLst/>
              <a:defRPr/>
            </a:pPr>
            <a:endParaRPr kumimoji="0" lang="en-US" sz="14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endParaRPr>
          </a:p>
        </p:txBody>
      </p:sp>
    </p:spTree>
    <p:extLst>
      <p:ext uri="{BB962C8B-B14F-4D97-AF65-F5344CB8AC3E}">
        <p14:creationId xmlns:p14="http://schemas.microsoft.com/office/powerpoint/2010/main" val="27399729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6837B8B-15FA-A840-8DD6-642FF112F3B0}"/>
              </a:ext>
            </a:extLst>
          </p:cNvPr>
          <p:cNvSpPr txBox="1"/>
          <p:nvPr/>
        </p:nvSpPr>
        <p:spPr>
          <a:xfrm>
            <a:off x="473324" y="1275585"/>
            <a:ext cx="10620000" cy="2308324"/>
          </a:xfrm>
          <a:prstGeom prst="rect">
            <a:avLst/>
          </a:prstGeom>
          <a:noFill/>
          <a:ln>
            <a:noFill/>
          </a:ln>
        </p:spPr>
        <p:txBody>
          <a:bodyPr wrap="square" rtlCol="0">
            <a:spAutoFit/>
          </a:bodyPr>
          <a:lstStyle/>
          <a:p>
            <a:pPr marL="342900" indent="-342900">
              <a:buFont typeface="Arial" panose="020B0604020202020204" pitchFamily="34" charset="0"/>
              <a:buChar char="•"/>
            </a:pPr>
            <a:r>
              <a:rPr lang="en-US" sz="2400" dirty="0">
                <a:latin typeface="Century Gothic" panose="020B0502020202020204" pitchFamily="34" charset="0"/>
              </a:rPr>
              <a:t>Recall that metals can be extracted from molten compounds by electrolysis</a:t>
            </a:r>
          </a:p>
          <a:p>
            <a:pPr marL="342900" indent="-342900">
              <a:buFont typeface="Arial" panose="020B0604020202020204" pitchFamily="34" charset="0"/>
              <a:buChar char="•"/>
            </a:pPr>
            <a:endParaRPr lang="en-US" sz="2400" dirty="0">
              <a:latin typeface="Century Gothic" panose="020B0502020202020204" pitchFamily="34" charset="0"/>
            </a:endParaRPr>
          </a:p>
          <a:p>
            <a:pPr marL="342900" indent="-342900">
              <a:buFont typeface="Arial" panose="020B0604020202020204" pitchFamily="34" charset="0"/>
              <a:buChar char="•"/>
            </a:pPr>
            <a:r>
              <a:rPr lang="en-US" sz="2400" dirty="0">
                <a:latin typeface="Century Gothic" panose="020B0502020202020204" pitchFamily="34" charset="0"/>
              </a:rPr>
              <a:t>Describe a disadvantage of extraction of metals by electrolysis</a:t>
            </a:r>
          </a:p>
          <a:p>
            <a:pPr marL="342900" indent="-342900">
              <a:buFont typeface="Arial" panose="020B0604020202020204" pitchFamily="34" charset="0"/>
              <a:buChar char="•"/>
            </a:pPr>
            <a:endParaRPr lang="en-US" sz="2400" dirty="0">
              <a:latin typeface="Century Gothic" panose="020B0502020202020204" pitchFamily="34" charset="0"/>
            </a:endParaRPr>
          </a:p>
          <a:p>
            <a:pPr marL="342900" indent="-342900">
              <a:buFont typeface="Arial" panose="020B0604020202020204" pitchFamily="34" charset="0"/>
              <a:buChar char="•"/>
            </a:pPr>
            <a:r>
              <a:rPr lang="en-US" sz="2400" dirty="0">
                <a:latin typeface="Century Gothic" panose="020B0502020202020204" pitchFamily="34" charset="0"/>
              </a:rPr>
              <a:t>Describe how electrolysis is used to extract aluminium from its ore</a:t>
            </a:r>
          </a:p>
        </p:txBody>
      </p:sp>
      <p:sp>
        <p:nvSpPr>
          <p:cNvPr id="3" name="Title 1">
            <a:extLst>
              <a:ext uri="{FF2B5EF4-FFF2-40B4-BE49-F238E27FC236}">
                <a16:creationId xmlns:a16="http://schemas.microsoft.com/office/drawing/2014/main" id="{93A752CD-D21D-0342-A8A9-923DAD2939EC}"/>
              </a:ext>
            </a:extLst>
          </p:cNvPr>
          <p:cNvSpPr txBox="1">
            <a:spLocks/>
          </p:cNvSpPr>
          <p:nvPr/>
        </p:nvSpPr>
        <p:spPr>
          <a:xfrm>
            <a:off x="473324" y="555585"/>
            <a:ext cx="8230838" cy="720000"/>
          </a:xfrm>
          <a:prstGeom prst="rect">
            <a:avLst/>
          </a:prstGeom>
        </p:spPr>
        <p:txBody>
          <a:bodyPr/>
          <a:lstStyle>
            <a:lvl1pPr algn="l" defTabSz="914400" rtl="0" eaLnBrk="1" latinLnBrk="0" hangingPunct="1">
              <a:lnSpc>
                <a:spcPct val="90000"/>
              </a:lnSpc>
              <a:spcBef>
                <a:spcPct val="0"/>
              </a:spcBef>
              <a:buNone/>
              <a:defRPr sz="1800" kern="1200">
                <a:solidFill>
                  <a:schemeClr val="tx1"/>
                </a:solidFill>
                <a:latin typeface="Arial" panose="020B0604020202020204" pitchFamily="34" charset="0"/>
                <a:ea typeface="+mj-ea"/>
                <a:cs typeface="Arial" panose="020B0604020202020204" pitchFamily="34" charset="0"/>
              </a:defRPr>
            </a:lvl1pPr>
          </a:lstStyle>
          <a:p>
            <a:r>
              <a:rPr lang="en-US" sz="2600" b="1">
                <a:latin typeface="Century Gothic" panose="020B0502020202020204" pitchFamily="34" charset="0"/>
              </a:rPr>
              <a:t>Following this lesson, students will be able to: </a:t>
            </a:r>
          </a:p>
        </p:txBody>
      </p:sp>
      <p:pic>
        <p:nvPicPr>
          <p:cNvPr id="8" name="Picture 7" descr="Icon&#10;&#10;Description automatically generated">
            <a:extLst>
              <a:ext uri="{FF2B5EF4-FFF2-40B4-BE49-F238E27FC236}">
                <a16:creationId xmlns:a16="http://schemas.microsoft.com/office/drawing/2014/main" id="{AD7C9D85-44DB-3642-B4F5-96E274D368CD}"/>
              </a:ext>
            </a:extLst>
          </p:cNvPr>
          <p:cNvPicPr>
            <a:picLocks noChangeAspect="1"/>
          </p:cNvPicPr>
          <p:nvPr/>
        </p:nvPicPr>
        <p:blipFill>
          <a:blip r:embed="rId3"/>
          <a:stretch>
            <a:fillRect/>
          </a:stretch>
        </p:blipFill>
        <p:spPr>
          <a:xfrm>
            <a:off x="-248572" y="4741051"/>
            <a:ext cx="2720310" cy="1931212"/>
          </a:xfrm>
          <a:prstGeom prst="rect">
            <a:avLst/>
          </a:prstGeom>
        </p:spPr>
      </p:pic>
      <p:sp>
        <p:nvSpPr>
          <p:cNvPr id="9" name="Title 1">
            <a:extLst>
              <a:ext uri="{FF2B5EF4-FFF2-40B4-BE49-F238E27FC236}">
                <a16:creationId xmlns:a16="http://schemas.microsoft.com/office/drawing/2014/main" id="{59BD6F9A-2207-354B-B7D2-10738A5E0618}"/>
              </a:ext>
            </a:extLst>
          </p:cNvPr>
          <p:cNvSpPr txBox="1">
            <a:spLocks/>
          </p:cNvSpPr>
          <p:nvPr/>
        </p:nvSpPr>
        <p:spPr>
          <a:xfrm>
            <a:off x="473324" y="4282404"/>
            <a:ext cx="8230838" cy="720000"/>
          </a:xfrm>
          <a:prstGeom prst="rect">
            <a:avLst/>
          </a:prstGeom>
        </p:spPr>
        <p:txBody>
          <a:bodyPr/>
          <a:lstStyle>
            <a:lvl1pPr algn="l" defTabSz="914400" rtl="0" eaLnBrk="1" latinLnBrk="0" hangingPunct="1">
              <a:lnSpc>
                <a:spcPct val="90000"/>
              </a:lnSpc>
              <a:spcBef>
                <a:spcPct val="0"/>
              </a:spcBef>
              <a:buNone/>
              <a:defRPr sz="1800" kern="1200">
                <a:solidFill>
                  <a:schemeClr val="tx1"/>
                </a:solidFill>
                <a:latin typeface="Arial" panose="020B0604020202020204" pitchFamily="34" charset="0"/>
                <a:ea typeface="+mj-ea"/>
                <a:cs typeface="Arial" panose="020B0604020202020204" pitchFamily="34" charset="0"/>
              </a:defRPr>
            </a:lvl1pPr>
          </a:lstStyle>
          <a:p>
            <a:r>
              <a:rPr lang="en-US" sz="2600" b="1"/>
              <a:t>Key Words:</a:t>
            </a:r>
          </a:p>
        </p:txBody>
      </p:sp>
      <p:sp>
        <p:nvSpPr>
          <p:cNvPr id="10" name="Rectangle 9">
            <a:extLst>
              <a:ext uri="{FF2B5EF4-FFF2-40B4-BE49-F238E27FC236}">
                <a16:creationId xmlns:a16="http://schemas.microsoft.com/office/drawing/2014/main" id="{9C9974A5-8275-CF4E-AF9F-06F6CE8CB111}"/>
              </a:ext>
            </a:extLst>
          </p:cNvPr>
          <p:cNvSpPr/>
          <p:nvPr/>
        </p:nvSpPr>
        <p:spPr>
          <a:xfrm>
            <a:off x="1980580" y="5755170"/>
            <a:ext cx="4115419" cy="751293"/>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Century Gothic" panose="020B0502020202020204" pitchFamily="34" charset="0"/>
              </a:rPr>
              <a:t>cryolite</a:t>
            </a:r>
          </a:p>
        </p:txBody>
      </p:sp>
      <p:sp>
        <p:nvSpPr>
          <p:cNvPr id="14" name="Rectangle 13">
            <a:extLst>
              <a:ext uri="{FF2B5EF4-FFF2-40B4-BE49-F238E27FC236}">
                <a16:creationId xmlns:a16="http://schemas.microsoft.com/office/drawing/2014/main" id="{A2C825F2-5973-4048-9A5C-E0A4E794080E}"/>
              </a:ext>
            </a:extLst>
          </p:cNvPr>
          <p:cNvSpPr/>
          <p:nvPr/>
        </p:nvSpPr>
        <p:spPr>
          <a:xfrm>
            <a:off x="4378108" y="4897279"/>
            <a:ext cx="2830411" cy="751293"/>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Century Gothic" panose="020B0502020202020204" pitchFamily="34" charset="0"/>
              </a:rPr>
              <a:t>extraction</a:t>
            </a:r>
          </a:p>
        </p:txBody>
      </p:sp>
      <p:sp>
        <p:nvSpPr>
          <p:cNvPr id="15" name="Rectangle 14">
            <a:extLst>
              <a:ext uri="{FF2B5EF4-FFF2-40B4-BE49-F238E27FC236}">
                <a16:creationId xmlns:a16="http://schemas.microsoft.com/office/drawing/2014/main" id="{3743B4BE-5CB7-F14B-9620-8B20D1CED962}"/>
              </a:ext>
            </a:extLst>
          </p:cNvPr>
          <p:cNvSpPr/>
          <p:nvPr/>
        </p:nvSpPr>
        <p:spPr>
          <a:xfrm>
            <a:off x="1980581" y="4891803"/>
            <a:ext cx="2304984" cy="751293"/>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Century Gothic" panose="020B0502020202020204" pitchFamily="34" charset="0"/>
              </a:rPr>
              <a:t>molten</a:t>
            </a:r>
          </a:p>
        </p:txBody>
      </p:sp>
    </p:spTree>
    <p:extLst>
      <p:ext uri="{BB962C8B-B14F-4D97-AF65-F5344CB8AC3E}">
        <p14:creationId xmlns:p14="http://schemas.microsoft.com/office/powerpoint/2010/main" val="25526353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6" name="Google Shape;106;p2"/>
          <p:cNvSpPr txBox="1"/>
          <p:nvPr/>
        </p:nvSpPr>
        <p:spPr>
          <a:xfrm>
            <a:off x="491071" y="477054"/>
            <a:ext cx="10406777" cy="400105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chemeClr val="dk1"/>
              </a:solidFill>
              <a:latin typeface="Century Gothic"/>
              <a:ea typeface="Century Gothic"/>
              <a:cs typeface="Century Gothic"/>
              <a:sym typeface="Century Gothic"/>
            </a:endParaRPr>
          </a:p>
          <a:p>
            <a:pPr marR="0" lvl="0" algn="l" rtl="0">
              <a:lnSpc>
                <a:spcPct val="100000"/>
              </a:lnSpc>
              <a:spcBef>
                <a:spcPts val="0"/>
              </a:spcBef>
              <a:spcAft>
                <a:spcPts val="0"/>
              </a:spcAft>
              <a:buClr>
                <a:schemeClr val="dk1"/>
              </a:buClr>
              <a:buSzPts val="2400"/>
            </a:pPr>
            <a:r>
              <a:rPr lang="en-GB" sz="2400" b="0" i="0" u="none" strike="noStrike" cap="none">
                <a:solidFill>
                  <a:schemeClr val="dk1"/>
                </a:solidFill>
                <a:latin typeface="Century Gothic"/>
                <a:ea typeface="Century Gothic"/>
                <a:cs typeface="Century Gothic"/>
                <a:sym typeface="Century Gothic"/>
              </a:rPr>
              <a:t>The </a:t>
            </a:r>
            <a:r>
              <a:rPr lang="en-GB" sz="2400" b="1" i="0" u="none" strike="noStrike" cap="none">
                <a:solidFill>
                  <a:schemeClr val="dk1"/>
                </a:solidFill>
                <a:latin typeface="Century Gothic"/>
                <a:ea typeface="Century Gothic"/>
                <a:cs typeface="Century Gothic"/>
                <a:sym typeface="Century Gothic"/>
              </a:rPr>
              <a:t>fix-it</a:t>
            </a:r>
            <a:r>
              <a:rPr lang="en-GB" sz="2400" b="0" i="0" u="none" strike="noStrike" cap="none">
                <a:solidFill>
                  <a:schemeClr val="dk1"/>
                </a:solidFill>
                <a:latin typeface="Century Gothic"/>
                <a:ea typeface="Century Gothic"/>
                <a:cs typeface="Century Gothic"/>
                <a:sym typeface="Century Gothic"/>
              </a:rPr>
              <a:t> is an opportunity to respond to gaps in knowledge, especially those identified by th</a:t>
            </a:r>
            <a:r>
              <a:rPr lang="en-GB" sz="2400">
                <a:solidFill>
                  <a:schemeClr val="dk1"/>
                </a:solidFill>
                <a:latin typeface="Century Gothic"/>
                <a:ea typeface="Century Gothic"/>
                <a:cs typeface="Century Gothic"/>
                <a:sym typeface="Century Gothic"/>
              </a:rPr>
              <a:t>e previous lesson’s exit ticket.</a:t>
            </a:r>
          </a:p>
          <a:p>
            <a:pPr marL="457200" marR="0" lvl="0" indent="-457200" algn="l" rtl="0">
              <a:lnSpc>
                <a:spcPct val="100000"/>
              </a:lnSpc>
              <a:spcBef>
                <a:spcPts val="0"/>
              </a:spcBef>
              <a:spcAft>
                <a:spcPts val="0"/>
              </a:spcAft>
              <a:buClr>
                <a:schemeClr val="dk1"/>
              </a:buClr>
              <a:buSzPts val="2400"/>
              <a:buFont typeface="Arial"/>
              <a:buChar char="•"/>
            </a:pPr>
            <a:endParaRPr lang="en-GB" sz="2400" b="0" i="0" u="none" strike="noStrike" cap="none">
              <a:solidFill>
                <a:schemeClr val="dk1"/>
              </a:solidFill>
              <a:latin typeface="Century Gothic"/>
              <a:ea typeface="Arial"/>
              <a:cs typeface="Arial"/>
              <a:sym typeface="Century Gothic"/>
            </a:endParaRPr>
          </a:p>
          <a:p>
            <a:pPr marL="457200" marR="0" lvl="0" indent="-457200" algn="l" rtl="0">
              <a:lnSpc>
                <a:spcPct val="100000"/>
              </a:lnSpc>
              <a:spcBef>
                <a:spcPts val="0"/>
              </a:spcBef>
              <a:spcAft>
                <a:spcPts val="0"/>
              </a:spcAft>
              <a:buClr>
                <a:schemeClr val="dk1"/>
              </a:buClr>
              <a:buSzPts val="2400"/>
              <a:buFont typeface="Arial"/>
              <a:buChar char="•"/>
            </a:pPr>
            <a:r>
              <a:rPr lang="en-GB" sz="2400">
                <a:solidFill>
                  <a:schemeClr val="dk1"/>
                </a:solidFill>
                <a:latin typeface="Century Gothic"/>
                <a:ea typeface="Arial"/>
                <a:cs typeface="Arial"/>
                <a:sym typeface="Century Gothic"/>
              </a:rPr>
              <a:t>The teacher should customise this slide as needed, to facilitate</a:t>
            </a:r>
          </a:p>
          <a:p>
            <a:pPr marL="914400" lvl="1" indent="-457200">
              <a:buClr>
                <a:schemeClr val="dk1"/>
              </a:buClr>
              <a:buSzPts val="2400"/>
              <a:buFont typeface="Arial"/>
              <a:buChar char="•"/>
            </a:pPr>
            <a:r>
              <a:rPr lang="en-GB" sz="2400" b="1" i="0" u="none" strike="noStrike" cap="none">
                <a:solidFill>
                  <a:schemeClr val="dk1"/>
                </a:solidFill>
                <a:latin typeface="Century Gothic"/>
                <a:ea typeface="Arial"/>
                <a:cs typeface="Arial"/>
                <a:sym typeface="Century Gothic"/>
              </a:rPr>
              <a:t>reteach</a:t>
            </a:r>
            <a:r>
              <a:rPr lang="en-GB" sz="2400">
                <a:solidFill>
                  <a:schemeClr val="dk1"/>
                </a:solidFill>
                <a:latin typeface="Century Gothic"/>
                <a:ea typeface="Arial"/>
                <a:cs typeface="Arial"/>
                <a:sym typeface="Century Gothic"/>
              </a:rPr>
              <a:t>, </a:t>
            </a:r>
            <a:r>
              <a:rPr lang="en-GB" sz="2400" b="1" i="0" u="none" strike="noStrike" cap="none">
                <a:solidFill>
                  <a:schemeClr val="dk1"/>
                </a:solidFill>
                <a:latin typeface="Century Gothic"/>
                <a:ea typeface="Arial"/>
                <a:cs typeface="Arial"/>
                <a:sym typeface="Century Gothic"/>
              </a:rPr>
              <a:t>explanation, de</a:t>
            </a:r>
            <a:r>
              <a:rPr lang="en-GB" sz="2400" b="1">
                <a:solidFill>
                  <a:schemeClr val="dk1"/>
                </a:solidFill>
                <a:latin typeface="Century Gothic"/>
                <a:ea typeface="Arial"/>
                <a:cs typeface="Arial"/>
                <a:sym typeface="Century Gothic"/>
              </a:rPr>
              <a:t>monstration</a:t>
            </a:r>
            <a:r>
              <a:rPr lang="en-GB" sz="2400">
                <a:solidFill>
                  <a:schemeClr val="dk1"/>
                </a:solidFill>
                <a:latin typeface="Century Gothic"/>
                <a:ea typeface="Arial"/>
                <a:cs typeface="Arial"/>
                <a:sym typeface="Century Gothic"/>
              </a:rPr>
              <a:t> or </a:t>
            </a:r>
            <a:r>
              <a:rPr lang="en-GB" sz="2400" b="1">
                <a:solidFill>
                  <a:schemeClr val="dk1"/>
                </a:solidFill>
                <a:latin typeface="Century Gothic"/>
                <a:ea typeface="Arial"/>
                <a:cs typeface="Arial"/>
                <a:sym typeface="Century Gothic"/>
              </a:rPr>
              <a:t>modelling</a:t>
            </a:r>
            <a:r>
              <a:rPr lang="en-GB" sz="2400">
                <a:solidFill>
                  <a:schemeClr val="dk1"/>
                </a:solidFill>
                <a:latin typeface="Century Gothic"/>
                <a:ea typeface="Arial"/>
                <a:cs typeface="Arial"/>
                <a:sym typeface="Century Gothic"/>
              </a:rPr>
              <a:t> </a:t>
            </a:r>
            <a:r>
              <a:rPr lang="en-GB" sz="2400" b="0" i="0" u="none" strike="noStrike" cap="none">
                <a:solidFill>
                  <a:schemeClr val="dk1"/>
                </a:solidFill>
                <a:latin typeface="Century Gothic"/>
                <a:ea typeface="Arial"/>
                <a:cs typeface="Arial"/>
                <a:sym typeface="Century Gothic"/>
              </a:rPr>
              <a:t>of ideas and concepts that students have not yet grasped or have misunderstood.</a:t>
            </a:r>
          </a:p>
          <a:p>
            <a:pPr marL="914400" lvl="1" indent="-457200">
              <a:buClr>
                <a:schemeClr val="dk1"/>
              </a:buClr>
              <a:buSzPts val="2400"/>
              <a:buFont typeface="Arial"/>
              <a:buChar char="•"/>
            </a:pPr>
            <a:r>
              <a:rPr lang="en-GB" sz="2400" b="1">
                <a:solidFill>
                  <a:schemeClr val="dk1"/>
                </a:solidFill>
                <a:latin typeface="Century Gothic"/>
                <a:ea typeface="Arial"/>
                <a:cs typeface="Arial"/>
                <a:sym typeface="Century Gothic"/>
              </a:rPr>
              <a:t>practise</a:t>
            </a:r>
            <a:r>
              <a:rPr lang="en-GB" sz="2400">
                <a:solidFill>
                  <a:schemeClr val="dk1"/>
                </a:solidFill>
                <a:latin typeface="Century Gothic"/>
                <a:ea typeface="Arial"/>
                <a:cs typeface="Arial"/>
                <a:sym typeface="Century Gothic"/>
              </a:rPr>
              <a:t> answering specific questions or of key skills.</a:t>
            </a:r>
          </a:p>
          <a:p>
            <a:pPr marL="914400" lvl="1" indent="-457200">
              <a:buClr>
                <a:schemeClr val="dk1"/>
              </a:buClr>
              <a:buSzPts val="2400"/>
              <a:buFont typeface="Arial"/>
              <a:buChar char="•"/>
            </a:pPr>
            <a:r>
              <a:rPr lang="en-GB" sz="2400" b="1">
                <a:solidFill>
                  <a:schemeClr val="dk1"/>
                </a:solidFill>
                <a:latin typeface="Century Gothic"/>
                <a:ea typeface="Arial"/>
                <a:cs typeface="Arial"/>
                <a:sym typeface="Century Gothic"/>
              </a:rPr>
              <a:t>redrafting</a:t>
            </a:r>
            <a:r>
              <a:rPr lang="en-GB" sz="2400">
                <a:solidFill>
                  <a:schemeClr val="dk1"/>
                </a:solidFill>
                <a:latin typeface="Century Gothic"/>
                <a:ea typeface="Arial"/>
                <a:cs typeface="Arial"/>
                <a:sym typeface="Century Gothic"/>
              </a:rPr>
              <a:t> or </a:t>
            </a:r>
            <a:r>
              <a:rPr lang="en-GB" sz="2400" b="1">
                <a:solidFill>
                  <a:schemeClr val="dk1"/>
                </a:solidFill>
                <a:latin typeface="Century Gothic"/>
                <a:ea typeface="Arial"/>
                <a:cs typeface="Arial"/>
                <a:sym typeface="Century Gothic"/>
              </a:rPr>
              <a:t>improving</a:t>
            </a:r>
            <a:r>
              <a:rPr lang="en-GB" sz="2400">
                <a:solidFill>
                  <a:schemeClr val="dk1"/>
                </a:solidFill>
                <a:latin typeface="Century Gothic"/>
                <a:ea typeface="Arial"/>
                <a:cs typeface="Arial"/>
                <a:sym typeface="Century Gothic"/>
              </a:rPr>
              <a:t> previous work.</a:t>
            </a:r>
          </a:p>
          <a:p>
            <a:pPr marL="457200" marR="0" lvl="0" indent="-457200" algn="l" rtl="0">
              <a:lnSpc>
                <a:spcPct val="100000"/>
              </a:lnSpc>
              <a:spcBef>
                <a:spcPts val="0"/>
              </a:spcBef>
              <a:spcAft>
                <a:spcPts val="0"/>
              </a:spcAft>
              <a:buClr>
                <a:schemeClr val="dk1"/>
              </a:buClr>
              <a:buSzPts val="2400"/>
              <a:buFont typeface="Arial"/>
              <a:buChar char="•"/>
            </a:pPr>
            <a:endParaRPr sz="1400" b="0" i="0" u="none" strike="noStrike" cap="none">
              <a:solidFill>
                <a:srgbClr val="000000"/>
              </a:solidFill>
              <a:latin typeface="Arial"/>
              <a:ea typeface="Arial"/>
              <a:cs typeface="Arial"/>
              <a:sym typeface="Arial"/>
            </a:endParaRPr>
          </a:p>
        </p:txBody>
      </p:sp>
      <p:sp>
        <p:nvSpPr>
          <p:cNvPr id="2" name="Title 1">
            <a:extLst>
              <a:ext uri="{FF2B5EF4-FFF2-40B4-BE49-F238E27FC236}">
                <a16:creationId xmlns:a16="http://schemas.microsoft.com/office/drawing/2014/main" id="{6C92CDF9-9E9C-714B-9C6F-2DE6F9E48CAE}"/>
              </a:ext>
            </a:extLst>
          </p:cNvPr>
          <p:cNvSpPr>
            <a:spLocks noGrp="1"/>
          </p:cNvSpPr>
          <p:nvPr>
            <p:ph type="title"/>
          </p:nvPr>
        </p:nvSpPr>
        <p:spPr/>
        <p:txBody>
          <a:bodyPr>
            <a:normAutofit/>
          </a:bodyPr>
          <a:lstStyle/>
          <a:p>
            <a:r>
              <a:rPr lang="en-GB" sz="2800">
                <a:solidFill>
                  <a:schemeClr val="dk1"/>
                </a:solidFill>
                <a:latin typeface="Century Gothic"/>
                <a:ea typeface="Century Gothic"/>
                <a:cs typeface="Century Gothic"/>
                <a:sym typeface="Century Gothic"/>
              </a:rPr>
              <a:t>This is the fix-it portion of the lesson</a:t>
            </a:r>
            <a:endParaRPr lang="en-US"/>
          </a:p>
        </p:txBody>
      </p:sp>
      <p:pic>
        <p:nvPicPr>
          <p:cNvPr id="4" name="Picture 3" descr="Graphical user interface, text, application&#10;&#10;Description automatically generated">
            <a:extLst>
              <a:ext uri="{FF2B5EF4-FFF2-40B4-BE49-F238E27FC236}">
                <a16:creationId xmlns:a16="http://schemas.microsoft.com/office/drawing/2014/main" id="{AB75E117-E6B6-39B2-332B-6EBFA3D4E430}"/>
              </a:ext>
            </a:extLst>
          </p:cNvPr>
          <p:cNvPicPr>
            <a:picLocks noChangeAspect="1"/>
          </p:cNvPicPr>
          <p:nvPr/>
        </p:nvPicPr>
        <p:blipFill>
          <a:blip r:embed="rId3"/>
          <a:stretch>
            <a:fillRect/>
          </a:stretch>
        </p:blipFill>
        <p:spPr>
          <a:xfrm>
            <a:off x="2522764" y="4239873"/>
            <a:ext cx="4324350" cy="2444750"/>
          </a:xfrm>
          <a:prstGeom prst="rect">
            <a:avLst/>
          </a:prstGeom>
          <a:ln>
            <a:solidFill>
              <a:schemeClr val="tx1"/>
            </a:solidFill>
          </a:ln>
        </p:spPr>
      </p:pic>
      <p:pic>
        <p:nvPicPr>
          <p:cNvPr id="5" name="Picture 4" descr="Diagram&#10;&#10;Description automatically generated">
            <a:extLst>
              <a:ext uri="{FF2B5EF4-FFF2-40B4-BE49-F238E27FC236}">
                <a16:creationId xmlns:a16="http://schemas.microsoft.com/office/drawing/2014/main" id="{2E7A17F4-DA7E-D0BF-62D5-D5EB163F4826}"/>
              </a:ext>
            </a:extLst>
          </p:cNvPr>
          <p:cNvPicPr>
            <a:picLocks noChangeAspect="1"/>
          </p:cNvPicPr>
          <p:nvPr/>
        </p:nvPicPr>
        <p:blipFill>
          <a:blip r:embed="rId4"/>
          <a:stretch>
            <a:fillRect/>
          </a:stretch>
        </p:blipFill>
        <p:spPr>
          <a:xfrm>
            <a:off x="6980464" y="4239873"/>
            <a:ext cx="4324350" cy="2435071"/>
          </a:xfrm>
          <a:prstGeom prst="rect">
            <a:avLst/>
          </a:prstGeom>
          <a:ln>
            <a:solidFill>
              <a:schemeClr val="tx1"/>
            </a:solidFill>
          </a:ln>
        </p:spPr>
      </p:pic>
    </p:spTree>
    <p:extLst>
      <p:ext uri="{BB962C8B-B14F-4D97-AF65-F5344CB8AC3E}">
        <p14:creationId xmlns:p14="http://schemas.microsoft.com/office/powerpoint/2010/main" val="8108047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94B74C-D6E9-8C47-B64D-4A7EA3FB90D0}"/>
              </a:ext>
            </a:extLst>
          </p:cNvPr>
          <p:cNvSpPr>
            <a:spLocks noGrp="1"/>
          </p:cNvSpPr>
          <p:nvPr>
            <p:ph type="title"/>
          </p:nvPr>
        </p:nvSpPr>
        <p:spPr/>
        <p:txBody>
          <a:bodyPr/>
          <a:lstStyle/>
          <a:p>
            <a:r>
              <a:rPr lang="en-US" dirty="0">
                <a:latin typeface="Century Gothic" panose="020B0502020202020204" pitchFamily="34" charset="0"/>
              </a:rPr>
              <a:t>Extraction of metals by electrolysis</a:t>
            </a:r>
          </a:p>
        </p:txBody>
      </p:sp>
      <p:sp>
        <p:nvSpPr>
          <p:cNvPr id="3" name="TextBox 2">
            <a:extLst>
              <a:ext uri="{FF2B5EF4-FFF2-40B4-BE49-F238E27FC236}">
                <a16:creationId xmlns:a16="http://schemas.microsoft.com/office/drawing/2014/main" id="{C016FFB1-F3E3-714C-AFDF-EF98170FA663}"/>
              </a:ext>
            </a:extLst>
          </p:cNvPr>
          <p:cNvSpPr txBox="1"/>
          <p:nvPr/>
        </p:nvSpPr>
        <p:spPr>
          <a:xfrm>
            <a:off x="540000" y="825002"/>
            <a:ext cx="8709436" cy="1938992"/>
          </a:xfrm>
          <a:prstGeom prst="rect">
            <a:avLst/>
          </a:prstGeom>
          <a:noFill/>
        </p:spPr>
        <p:txBody>
          <a:bodyPr wrap="none" rtlCol="0">
            <a:spAutoFit/>
          </a:bodyPr>
          <a:lstStyle/>
          <a:p>
            <a:r>
              <a:rPr lang="en-GB" sz="2400" dirty="0">
                <a:latin typeface="Century Gothic" panose="020B0502020202020204" pitchFamily="34" charset="0"/>
              </a:rPr>
              <a:t>Metals can be extracted from their</a:t>
            </a:r>
            <a:r>
              <a:rPr lang="en-GB" sz="2400" b="1" dirty="0">
                <a:latin typeface="Century Gothic" panose="020B0502020202020204" pitchFamily="34" charset="0"/>
              </a:rPr>
              <a:t> ores </a:t>
            </a:r>
            <a:r>
              <a:rPr lang="en-GB" sz="2400" dirty="0">
                <a:latin typeface="Century Gothic" panose="020B0502020202020204" pitchFamily="34" charset="0"/>
              </a:rPr>
              <a:t>using electrolysis.</a:t>
            </a:r>
          </a:p>
          <a:p>
            <a:endParaRPr lang="en-GB" sz="2400" dirty="0">
              <a:latin typeface="Century Gothic" panose="020B0502020202020204" pitchFamily="34" charset="0"/>
            </a:endParaRPr>
          </a:p>
          <a:p>
            <a:r>
              <a:rPr lang="en-GB" sz="2400" dirty="0">
                <a:latin typeface="Century Gothic" panose="020B0502020202020204" pitchFamily="34" charset="0"/>
              </a:rPr>
              <a:t>For this to work, the ore needs to be </a:t>
            </a:r>
            <a:r>
              <a:rPr lang="en-GB" sz="2400" b="1" dirty="0">
                <a:latin typeface="Century Gothic" panose="020B0502020202020204" pitchFamily="34" charset="0"/>
              </a:rPr>
              <a:t>molten</a:t>
            </a:r>
            <a:r>
              <a:rPr lang="en-GB" sz="2400" dirty="0">
                <a:latin typeface="Century Gothic" panose="020B0502020202020204" pitchFamily="34" charset="0"/>
              </a:rPr>
              <a:t>.</a:t>
            </a:r>
          </a:p>
          <a:p>
            <a:endParaRPr lang="en-GB" sz="2400" dirty="0">
              <a:latin typeface="Century Gothic" panose="020B0502020202020204" pitchFamily="34" charset="0"/>
            </a:endParaRPr>
          </a:p>
          <a:p>
            <a:r>
              <a:rPr lang="en-GB" sz="2400" b="1" dirty="0">
                <a:latin typeface="Century Gothic" panose="020B0502020202020204" pitchFamily="34" charset="0"/>
              </a:rPr>
              <a:t>Why do you think the compounds need to be molten?</a:t>
            </a:r>
          </a:p>
        </p:txBody>
      </p:sp>
      <p:sp>
        <p:nvSpPr>
          <p:cNvPr id="4" name="TextBox 3">
            <a:extLst>
              <a:ext uri="{FF2B5EF4-FFF2-40B4-BE49-F238E27FC236}">
                <a16:creationId xmlns:a16="http://schemas.microsoft.com/office/drawing/2014/main" id="{ED280142-0224-7A86-B51A-C0FA07AE145A}"/>
              </a:ext>
            </a:extLst>
          </p:cNvPr>
          <p:cNvSpPr txBox="1"/>
          <p:nvPr/>
        </p:nvSpPr>
        <p:spPr>
          <a:xfrm>
            <a:off x="540000" y="2638163"/>
            <a:ext cx="8214108" cy="461665"/>
          </a:xfrm>
          <a:prstGeom prst="rect">
            <a:avLst/>
          </a:prstGeom>
          <a:noFill/>
        </p:spPr>
        <p:txBody>
          <a:bodyPr wrap="none" rtlCol="0">
            <a:spAutoFit/>
          </a:bodyPr>
          <a:lstStyle/>
          <a:p>
            <a:r>
              <a:rPr lang="en-GB" sz="2400" b="1" dirty="0">
                <a:solidFill>
                  <a:schemeClr val="accent2">
                    <a:lumMod val="60000"/>
                    <a:lumOff val="40000"/>
                  </a:schemeClr>
                </a:solidFill>
                <a:latin typeface="Century Gothic" panose="020B0502020202020204" pitchFamily="34" charset="0"/>
              </a:rPr>
              <a:t>For electrolysis to work, the ions must be free to move.</a:t>
            </a:r>
          </a:p>
        </p:txBody>
      </p:sp>
      <p:sp>
        <p:nvSpPr>
          <p:cNvPr id="7" name="TextBox 6">
            <a:extLst>
              <a:ext uri="{FF2B5EF4-FFF2-40B4-BE49-F238E27FC236}">
                <a16:creationId xmlns:a16="http://schemas.microsoft.com/office/drawing/2014/main" id="{BB3C0DA2-6467-151A-9C48-9B00D8690065}"/>
              </a:ext>
            </a:extLst>
          </p:cNvPr>
          <p:cNvSpPr txBox="1"/>
          <p:nvPr/>
        </p:nvSpPr>
        <p:spPr>
          <a:xfrm>
            <a:off x="540000" y="3422993"/>
            <a:ext cx="10379765" cy="2308324"/>
          </a:xfrm>
          <a:prstGeom prst="rect">
            <a:avLst/>
          </a:prstGeom>
          <a:noFill/>
        </p:spPr>
        <p:txBody>
          <a:bodyPr wrap="none" rtlCol="0">
            <a:spAutoFit/>
          </a:bodyPr>
          <a:lstStyle/>
          <a:p>
            <a:r>
              <a:rPr lang="en-GB" sz="2400" dirty="0">
                <a:latin typeface="Century Gothic" panose="020B0502020202020204" pitchFamily="34" charset="0"/>
              </a:rPr>
              <a:t>Electrolysis is used to extract metals when</a:t>
            </a:r>
          </a:p>
          <a:p>
            <a:pPr marL="342900" indent="-342900">
              <a:buFont typeface="Arial" panose="020B0604020202020204" pitchFamily="34" charset="0"/>
              <a:buChar char="•"/>
            </a:pPr>
            <a:r>
              <a:rPr lang="en-GB" sz="2400" dirty="0">
                <a:latin typeface="Century Gothic" panose="020B0502020202020204" pitchFamily="34" charset="0"/>
              </a:rPr>
              <a:t>the metal is too reactive to be extracted by reduction with carbon</a:t>
            </a:r>
          </a:p>
          <a:p>
            <a:pPr marL="342900" indent="-342900">
              <a:buFont typeface="Arial" panose="020B0604020202020204" pitchFamily="34" charset="0"/>
              <a:buChar char="•"/>
            </a:pPr>
            <a:r>
              <a:rPr lang="en-GB" sz="2400" dirty="0">
                <a:latin typeface="Century Gothic" panose="020B0502020202020204" pitchFamily="34" charset="0"/>
              </a:rPr>
              <a:t>the metal is likely to react with carbon</a:t>
            </a:r>
          </a:p>
          <a:p>
            <a:endParaRPr lang="en-GB" sz="2400" dirty="0">
              <a:latin typeface="Century Gothic" panose="020B0502020202020204" pitchFamily="34" charset="0"/>
            </a:endParaRPr>
          </a:p>
          <a:p>
            <a:endParaRPr lang="en-GB" sz="2400" dirty="0">
              <a:latin typeface="Century Gothic" panose="020B0502020202020204" pitchFamily="34" charset="0"/>
            </a:endParaRPr>
          </a:p>
          <a:p>
            <a:r>
              <a:rPr lang="en-GB" sz="2400" dirty="0">
                <a:latin typeface="Century Gothic" panose="020B0502020202020204" pitchFamily="34" charset="0"/>
              </a:rPr>
              <a:t>This is an </a:t>
            </a:r>
            <a:r>
              <a:rPr lang="en-GB" sz="2400" b="1" dirty="0">
                <a:latin typeface="Century Gothic" panose="020B0502020202020204" pitchFamily="34" charset="0"/>
              </a:rPr>
              <a:t>expensive</a:t>
            </a:r>
            <a:r>
              <a:rPr lang="en-GB" sz="2400" dirty="0">
                <a:latin typeface="Century Gothic" panose="020B0502020202020204" pitchFamily="34" charset="0"/>
              </a:rPr>
              <a:t> process, because it requires a lot of electricity. </a:t>
            </a:r>
          </a:p>
        </p:txBody>
      </p:sp>
    </p:spTree>
    <p:extLst>
      <p:ext uri="{BB962C8B-B14F-4D97-AF65-F5344CB8AC3E}">
        <p14:creationId xmlns:p14="http://schemas.microsoft.com/office/powerpoint/2010/main" val="3144420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xEl>
                                              <p:pRg st="0" end="0"/>
                                            </p:txEl>
                                          </p:spTgt>
                                        </p:tgtEl>
                                        <p:attrNameLst>
                                          <p:attrName>style.visibility</p:attrName>
                                        </p:attrNameLst>
                                      </p:cBhvr>
                                      <p:to>
                                        <p:strVal val="visible"/>
                                      </p:to>
                                    </p:set>
                                    <p:animEffect transition="in" filter="fade">
                                      <p:cBhvr>
                                        <p:cTn id="27" dur="500"/>
                                        <p:tgtEl>
                                          <p:spTgt spid="7">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
                                            <p:txEl>
                                              <p:pRg st="1" end="1"/>
                                            </p:txEl>
                                          </p:spTgt>
                                        </p:tgtEl>
                                        <p:attrNameLst>
                                          <p:attrName>style.visibility</p:attrName>
                                        </p:attrNameLst>
                                      </p:cBhvr>
                                      <p:to>
                                        <p:strVal val="visible"/>
                                      </p:to>
                                    </p:set>
                                    <p:animEffect transition="in" filter="fade">
                                      <p:cBhvr>
                                        <p:cTn id="32" dur="500"/>
                                        <p:tgtEl>
                                          <p:spTgt spid="7">
                                            <p:txEl>
                                              <p:pRg st="1" end="1"/>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7">
                                            <p:txEl>
                                              <p:pRg st="2" end="2"/>
                                            </p:txEl>
                                          </p:spTgt>
                                        </p:tgtEl>
                                        <p:attrNameLst>
                                          <p:attrName>style.visibility</p:attrName>
                                        </p:attrNameLst>
                                      </p:cBhvr>
                                      <p:to>
                                        <p:strVal val="visible"/>
                                      </p:to>
                                    </p:set>
                                    <p:animEffect transition="in" filter="fade">
                                      <p:cBhvr>
                                        <p:cTn id="37" dur="500"/>
                                        <p:tgtEl>
                                          <p:spTgt spid="7">
                                            <p:txEl>
                                              <p:pRg st="2" end="2"/>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7">
                                            <p:txEl>
                                              <p:pRg st="5" end="5"/>
                                            </p:txEl>
                                          </p:spTgt>
                                        </p:tgtEl>
                                        <p:attrNameLst>
                                          <p:attrName>style.visibility</p:attrName>
                                        </p:attrNameLst>
                                      </p:cBhvr>
                                      <p:to>
                                        <p:strVal val="visible"/>
                                      </p:to>
                                    </p:set>
                                    <p:animEffect transition="in" filter="fade">
                                      <p:cBhvr>
                                        <p:cTn id="42" dur="500"/>
                                        <p:tgtEl>
                                          <p:spTgt spid="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theme/theme1.xml><?xml version="1.0" encoding="utf-8"?>
<a:theme xmlns:a="http://schemas.openxmlformats.org/drawingml/2006/main" name="B2.2.11 Feedback lesson">
  <a:themeElements>
    <a:clrScheme name="Custom 1">
      <a:dk1>
        <a:srgbClr val="000000"/>
      </a:dk1>
      <a:lt1>
        <a:srgbClr val="FFFFFF"/>
      </a:lt1>
      <a:dk2>
        <a:srgbClr val="44546A"/>
      </a:dk2>
      <a:lt2>
        <a:srgbClr val="E7E6E6"/>
      </a:lt2>
      <a:accent1>
        <a:srgbClr val="4472C4"/>
      </a:accent1>
      <a:accent2>
        <a:srgbClr val="232F5D"/>
      </a:accent2>
      <a:accent3>
        <a:srgbClr val="92BFE8"/>
      </a:accent3>
      <a:accent4>
        <a:srgbClr val="FFFFFF"/>
      </a:accent4>
      <a:accent5>
        <a:srgbClr val="FFFFFF"/>
      </a:accent5>
      <a:accent6>
        <a:srgbClr val="FFFFFF"/>
      </a:accent6>
      <a:hlink>
        <a:srgbClr val="FFFFFF"/>
      </a:hlink>
      <a:folHlink>
        <a:srgbClr val="FFFFFF"/>
      </a:folHlink>
    </a:clrScheme>
    <a:fontScheme name="Georgia">
      <a:majorFont>
        <a:latin typeface="Georgia" panose="020405020504050203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eorgia" panose="020405020504050203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8AF66D13AF553498AE1339A56520CA0" ma:contentTypeVersion="18" ma:contentTypeDescription="Create a new document." ma:contentTypeScope="" ma:versionID="d55bb3e99807e52e541a5ac04e799d41">
  <xsd:schema xmlns:xsd="http://www.w3.org/2001/XMLSchema" xmlns:xs="http://www.w3.org/2001/XMLSchema" xmlns:p="http://schemas.microsoft.com/office/2006/metadata/properties" xmlns:ns2="9dd66dd2-dc2f-4e10-8286-f1da66314693" xmlns:ns3="e7f29ac3-c74a-46a7-9e80-ec6458dc319f" targetNamespace="http://schemas.microsoft.com/office/2006/metadata/properties" ma:root="true" ma:fieldsID="1ed8d0c46251183f096df21bc4ba3b07" ns2:_="" ns3:_="">
    <xsd:import namespace="9dd66dd2-dc2f-4e10-8286-f1da66314693"/>
    <xsd:import namespace="e7f29ac3-c74a-46a7-9e80-ec6458dc319f"/>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GenerationTime" minOccurs="0"/>
                <xsd:element ref="ns2:MediaServiceEventHashCode" minOccurs="0"/>
                <xsd:element ref="ns2:MediaServiceAutoKeyPoints" minOccurs="0"/>
                <xsd:element ref="ns2:MediaServiceKeyPoints" minOccurs="0"/>
                <xsd:element ref="ns2:MediaServiceOCR" minOccurs="0"/>
                <xsd:element ref="ns3:SharedWithUsers" minOccurs="0"/>
                <xsd:element ref="ns3:SharedWithDetails" minOccurs="0"/>
                <xsd:element ref="ns2:MediaLengthInSeconds" minOccurs="0"/>
                <xsd:element ref="ns2:MediaServiceLocation"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dd66dd2-dc2f-4e10-8286-f1da6631469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ServiceOCR" ma:index="16" nillable="true" ma:displayName="Extracted Text" ma:internalName="MediaServiceOCR" ma:readOnly="true">
      <xsd:simpleType>
        <xsd:restriction base="dms:Note">
          <xsd:maxLength value="255"/>
        </xsd:restriction>
      </xsd:simpleType>
    </xsd:element>
    <xsd:element name="MediaLengthInSeconds" ma:index="19" nillable="true" ma:displayName="Length (seconds)" ma:internalName="MediaLengthInSeconds" ma:readOnly="true">
      <xsd:simpleType>
        <xsd:restriction base="dms:Unknown"/>
      </xsd:simpleType>
    </xsd:element>
    <xsd:element name="MediaServiceLocation" ma:index="20" nillable="true" ma:displayName="Location" ma:internalName="MediaServiceLocation" ma:readOnly="true">
      <xsd:simpleType>
        <xsd:restriction base="dms:Text"/>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9ece25d9-12d7-4481-8120-14121ffe4470"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e7f29ac3-c74a-46a7-9e80-ec6458dc319f"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f78cfd2a-9971-4bc9-959e-69182f1482e7}" ma:internalName="TaxCatchAll" ma:showField="CatchAllData" ma:web="e7f29ac3-c74a-46a7-9e80-ec6458dc319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TaxCatchAll xmlns="e7f29ac3-c74a-46a7-9e80-ec6458dc319f" xsi:nil="true"/>
    <lcf76f155ced4ddcb4097134ff3c332f xmlns="9dd66dd2-dc2f-4e10-8286-f1da66314693">
      <Terms xmlns="http://schemas.microsoft.com/office/infopath/2007/PartnerControls"/>
    </lcf76f155ced4ddcb4097134ff3c332f>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9D51E6A-1427-4612-BF8C-7418C5C4E97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dd66dd2-dc2f-4e10-8286-f1da66314693"/>
    <ds:schemaRef ds:uri="e7f29ac3-c74a-46a7-9e80-ec6458dc319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8DF14CD-FE4E-4B91-BA7F-219603BF8673}">
  <ds:schemaRefs>
    <ds:schemaRef ds:uri="http://purl.org/dc/dcmitype/"/>
    <ds:schemaRef ds:uri="e7f29ac3-c74a-46a7-9e80-ec6458dc319f"/>
    <ds:schemaRef ds:uri="http://purl.org/dc/terms/"/>
    <ds:schemaRef ds:uri="http://purl.org/dc/elements/1.1/"/>
    <ds:schemaRef ds:uri="http://schemas.microsoft.com/office/2006/metadata/properties"/>
    <ds:schemaRef ds:uri="http://www.w3.org/XML/1998/namespace"/>
    <ds:schemaRef ds:uri="9dd66dd2-dc2f-4e10-8286-f1da66314693"/>
    <ds:schemaRef ds:uri="http://schemas.microsoft.com/office/2006/documentManagement/types"/>
    <ds:schemaRef ds:uri="http://schemas.microsoft.com/office/infopath/2007/PartnerControls"/>
    <ds:schemaRef ds:uri="http://schemas.openxmlformats.org/package/2006/metadata/core-properties"/>
  </ds:schemaRefs>
</ds:datastoreItem>
</file>

<file path=customXml/itemProps3.xml><?xml version="1.0" encoding="utf-8"?>
<ds:datastoreItem xmlns:ds="http://schemas.openxmlformats.org/officeDocument/2006/customXml" ds:itemID="{A5CE95B1-CCAD-4750-8F05-1DA9DDC39C97}">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P1.3.2 - Energy Stores</Template>
  <TotalTime>1666</TotalTime>
  <Words>5308</Words>
  <Application>Microsoft Macintosh PowerPoint</Application>
  <PresentationFormat>Widescreen</PresentationFormat>
  <Paragraphs>510</Paragraphs>
  <Slides>30</Slides>
  <Notes>29</Notes>
  <HiddenSlides>12</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30</vt:i4>
      </vt:variant>
    </vt:vector>
  </HeadingPairs>
  <TitlesOfParts>
    <vt:vector size="36" baseType="lpstr">
      <vt:lpstr>Arial</vt:lpstr>
      <vt:lpstr>Century Gothic</vt:lpstr>
      <vt:lpstr>Calibri</vt:lpstr>
      <vt:lpstr>Georgia</vt:lpstr>
      <vt:lpstr>Wingdings</vt:lpstr>
      <vt:lpstr>B2.2.11 Feedback lesson</vt:lpstr>
      <vt:lpstr>Making this resource work for you</vt:lpstr>
      <vt:lpstr>Practical Activity</vt:lpstr>
      <vt:lpstr>PowerPoint Presentation</vt:lpstr>
      <vt:lpstr>PowerPoint Presentation</vt:lpstr>
      <vt:lpstr>PowerPoint Presentation</vt:lpstr>
      <vt:lpstr>C4.2.8</vt:lpstr>
      <vt:lpstr>PowerPoint Presentation</vt:lpstr>
      <vt:lpstr>This is the fix-it portion of the lesson</vt:lpstr>
      <vt:lpstr>Extraction of metals by electrolysis</vt:lpstr>
      <vt:lpstr>The reactivity of a metal determines the method of extraction</vt:lpstr>
      <vt:lpstr>Aluminium</vt:lpstr>
      <vt:lpstr>The extraction of aluminium</vt:lpstr>
      <vt:lpstr>Each of these is a method used to extract metals from their ores.  When is each method used and why?</vt:lpstr>
      <vt:lpstr>Drill</vt:lpstr>
      <vt:lpstr>Drill answers</vt:lpstr>
      <vt:lpstr>I: Explain: to use scientific understanding to make something clear or state the reason for something happening</vt:lpstr>
      <vt:lpstr>We: Explain: to use scientific understanding to make something clear or state the reason for something happening</vt:lpstr>
      <vt:lpstr>You: Explain: to use scientific understanding to make something clear or state the reason for something happening</vt:lpstr>
      <vt:lpstr>Activity</vt:lpstr>
      <vt:lpstr>Answers – Section A</vt:lpstr>
      <vt:lpstr>Answers – Section A</vt:lpstr>
      <vt:lpstr>Answers – Section A</vt:lpstr>
      <vt:lpstr>Answers – Section B</vt:lpstr>
      <vt:lpstr>Answers – Section B</vt:lpstr>
      <vt:lpstr>Answers – Section C</vt:lpstr>
      <vt:lpstr>Answers – Section C</vt:lpstr>
      <vt:lpstr>Risk Assessment</vt:lpstr>
      <vt:lpstr>Class practical: Extraction of metal from a match head</vt:lpstr>
      <vt:lpstr>Answer the questions below.</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Kathleen Webb</dc:creator>
  <cp:lastModifiedBy>Joanna Scouler</cp:lastModifiedBy>
  <cp:revision>5</cp:revision>
  <dcterms:created xsi:type="dcterms:W3CDTF">2019-03-21T11:24:14Z</dcterms:created>
  <dcterms:modified xsi:type="dcterms:W3CDTF">2024-03-14T13:06:41Z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0x01010078AF66D13AF553498AE1339A56520CA0</vt:lpwstr>
  </property>
  <property fmtid="{D5CDD505-2E9C-101B-9397-08002B2CF9AE}" pid="3" name="MediaServiceImageTags">
    <vt:lpwstr/>
  </property>
</Properties>
</file>